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493" r:id="rId3"/>
    <p:sldId id="495" r:id="rId4"/>
    <p:sldId id="496" r:id="rId5"/>
    <p:sldId id="413" r:id="rId6"/>
    <p:sldId id="2227" r:id="rId7"/>
    <p:sldId id="2228" r:id="rId8"/>
    <p:sldId id="417" r:id="rId9"/>
    <p:sldId id="418" r:id="rId10"/>
    <p:sldId id="1880" r:id="rId11"/>
    <p:sldId id="1539" r:id="rId12"/>
    <p:sldId id="421" r:id="rId13"/>
    <p:sldId id="422" r:id="rId14"/>
    <p:sldId id="423" r:id="rId15"/>
    <p:sldId id="424" r:id="rId16"/>
    <p:sldId id="433" r:id="rId17"/>
    <p:sldId id="434" r:id="rId18"/>
    <p:sldId id="436" r:id="rId19"/>
    <p:sldId id="438" r:id="rId20"/>
    <p:sldId id="440" r:id="rId21"/>
    <p:sldId id="2054" r:id="rId23"/>
    <p:sldId id="2055" r:id="rId24"/>
    <p:sldId id="2056" r:id="rId25"/>
    <p:sldId id="2137" r:id="rId26"/>
    <p:sldId id="2135" r:id="rId27"/>
    <p:sldId id="2136" r:id="rId28"/>
    <p:sldId id="442" r:id="rId29"/>
    <p:sldId id="443" r:id="rId30"/>
    <p:sldId id="444" r:id="rId31"/>
    <p:sldId id="445" r:id="rId32"/>
    <p:sldId id="1956" r:id="rId33"/>
    <p:sldId id="446" r:id="rId34"/>
    <p:sldId id="447" r:id="rId35"/>
    <p:sldId id="448" r:id="rId36"/>
    <p:sldId id="2187" r:id="rId37"/>
    <p:sldId id="449" r:id="rId38"/>
    <p:sldId id="450" r:id="rId39"/>
    <p:sldId id="2057" r:id="rId40"/>
    <p:sldId id="2058" r:id="rId41"/>
    <p:sldId id="460" r:id="rId42"/>
    <p:sldId id="461" r:id="rId43"/>
    <p:sldId id="462" r:id="rId44"/>
    <p:sldId id="463" r:id="rId45"/>
    <p:sldId id="464" r:id="rId46"/>
    <p:sldId id="465" r:id="rId47"/>
    <p:sldId id="466" r:id="rId48"/>
    <p:sldId id="467" r:id="rId49"/>
    <p:sldId id="468" r:id="rId50"/>
    <p:sldId id="469" r:id="rId51"/>
    <p:sldId id="470" r:id="rId52"/>
    <p:sldId id="471" r:id="rId53"/>
    <p:sldId id="472" r:id="rId54"/>
    <p:sldId id="477" r:id="rId55"/>
    <p:sldId id="478" r:id="rId56"/>
    <p:sldId id="479" r:id="rId57"/>
    <p:sldId id="480" r:id="rId58"/>
    <p:sldId id="481" r:id="rId59"/>
    <p:sldId id="774" r:id="rId60"/>
    <p:sldId id="2038" r:id="rId61"/>
    <p:sldId id="775" r:id="rId62"/>
    <p:sldId id="776" r:id="rId63"/>
    <p:sldId id="482" r:id="rId64"/>
    <p:sldId id="488" r:id="rId65"/>
    <p:sldId id="489" r:id="rId66"/>
    <p:sldId id="490" r:id="rId67"/>
    <p:sldId id="491" r:id="rId68"/>
    <p:sldId id="2188" r:id="rId69"/>
    <p:sldId id="2189" r:id="rId70"/>
    <p:sldId id="2190" r:id="rId71"/>
    <p:sldId id="2191" r:id="rId72"/>
    <p:sldId id="2192" r:id="rId73"/>
    <p:sldId id="2193" r:id="rId74"/>
    <p:sldId id="1957" r:id="rId75"/>
    <p:sldId id="1958"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3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ysClr val="window" lastClr="FFFFFF">
        <a:alpha val="90000"/>
      </a:sysClr>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align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alignImgPlace1">
    <dgm:fillClrLst>
      <a:srgbClr val="4F81BD">
        <a:tint val="50000"/>
      </a:srgbClr>
      <a:srgbClr val="4F81BD">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4F81BD">
        <a:shade val="80000"/>
      </a:srgbClr>
      <a:srgbClr val="4F81BD">
        <a:tint val="70000"/>
      </a:srgbClr>
    </dgm:fillClrLst>
    <dgm:linClrLst>
      <a:srgbClr val="4F81BD">
        <a:shade val="80000"/>
      </a:srgbClr>
      <a:srgbClr val="4F81BD">
        <a:tint val="70000"/>
      </a:srgbClr>
    </dgm:linClrLst>
    <dgm:effectClrLst/>
    <dgm:txLinClrLst/>
    <dgm:txFillClrLst/>
    <dgm:txEffectClrLst/>
  </dgm:styleLbl>
  <dgm:styleLbl name="asst0">
    <dgm:fillClrLst meth="repeat">
      <a:srgbClr val="4F81BD">
        <a:shade val="80000"/>
      </a:srgbClr>
    </dgm:fillClrLst>
    <dgm:linClrLst meth="repeat">
      <a:sysClr val="window" lastClr="FFFFFF"/>
    </dgm:linClrLst>
    <dgm:effectClrLst/>
    <dgm:txLinClrLst/>
    <dgm:txFillClrLst/>
    <dgm:txEffectClrLst/>
  </dgm:styleLbl>
  <dgm:styleLbl name="asst1">
    <dgm:fillClrLst meth="repeat">
      <a:srgbClr val="4F81BD">
        <a:shade val="80000"/>
      </a:srgbClr>
    </dgm:fillClrLst>
    <dgm:linClrLst meth="repeat">
      <a:sysClr val="window" lastClr="FFFFFF"/>
    </dgm:linClrLst>
    <dgm:effectClrLst/>
    <dgm:txLinClrLst/>
    <dgm:txFillClrLst/>
    <dgm:txEffectClrLst/>
  </dgm:styleLbl>
  <dgm:styleLbl name="asst2">
    <dgm:fillClrLst>
      <a:srgbClr val="4F81BD">
        <a:tint val="99000"/>
      </a:srgbClr>
    </dgm:fillClrLst>
    <dgm:linClrLst meth="repeat">
      <a:sysClr val="window" lastClr="FFFFFF"/>
    </dgm:linClrLst>
    <dgm:effectClrLst/>
    <dgm:txLinClrLst/>
    <dgm:txFillClrLst/>
    <dgm:txEffectClrLst/>
  </dgm:styleLbl>
  <dgm:styleLbl name="asst3">
    <dgm:fillClrLst>
      <a:srgbClr val="4F81BD">
        <a:tint val="80000"/>
      </a:srgbClr>
    </dgm:fillClrLst>
    <dgm:linClrLst meth="repeat">
      <a:sysClr val="window" lastClr="FFFFFF"/>
    </dgm:linClrLst>
    <dgm:effectClrLst/>
    <dgm:txLinClrLst/>
    <dgm:txFillClrLst/>
    <dgm:txEffectClrLst/>
  </dgm:styleLbl>
  <dgm:styleLbl name="asst4">
    <dgm:fillClrLst>
      <a:srgbClr val="4F81BD">
        <a:tint val="70000"/>
      </a:srgbClr>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bgAccFollowNode1">
    <dgm:fillClrLst meth="repeat">
      <a:srgbClr val="4F81BD">
        <a:alpha val="90000"/>
        <a:tint val="40000"/>
      </a:srgbClr>
    </dgm:fillClrLst>
    <dgm:linClrLst meth="repeat">
      <a:sysClr val="window" lastClr="FFFFFF"/>
    </dgm:linClrLst>
    <dgm:effectClrLst/>
    <dgm:txLinClrLst/>
    <dgm:txFillClrLst meth="repeat">
      <a:sysClr val="windowText" lastClr="000000"/>
    </dgm:txFillClrLst>
    <dgm:txEffectClrLst/>
  </dgm:styleLbl>
  <dgm:styleLbl name="bgImgPlace1">
    <dgm:fillClrLst>
      <a:srgbClr val="4F81BD">
        <a:tint val="50000"/>
      </a:srgbClr>
      <a:srgbClr val="4F81BD">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4F81BD">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4F81BD">
        <a:shade val="90000"/>
      </a:srgbClr>
      <a:srgbClr val="4F81BD">
        <a:tint val="70000"/>
      </a:srgbClr>
    </dgm:fillClrLst>
    <dgm:linClrLst>
      <a:srgbClr val="4F81BD">
        <a:shade val="90000"/>
      </a:srgbClr>
      <a:srgbClr val="4F81BD">
        <a:tint val="70000"/>
      </a:srgbClr>
    </dgm:linClrLst>
    <dgm:effectClrLst/>
    <dgm:txLinClrLst/>
    <dgm:txFillClrLst meth="repeat">
      <a:sysClr val="window" lastClr="FFFFFF"/>
    </dgm:txFillClrLst>
    <dgm:txEffectClrLst/>
  </dgm:styleLbl>
  <dgm:styleLbl name="callout">
    <dgm:fillClrLst meth="repeat">
      <a:srgbClr val="4F81BD"/>
    </dgm:fillClrLst>
    <dgm:linClrLst meth="repeat">
      <a:srgbClr val="4F81BD"/>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dkBgShp">
    <dgm:fillClrLst meth="repeat">
      <a:srgbClr val="4F81BD">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4F81BD">
        <a:shade val="80000"/>
      </a:srgbClr>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4F81BD">
        <a:tint val="99000"/>
      </a:srgbClr>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4F81BD">
        <a:tint val="80000"/>
      </a:srgbClr>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4F81BD">
        <a:tint val="70000"/>
      </a:srgbClr>
    </dgm:linClrLst>
    <dgm:effectClrLst/>
    <dgm:txLinClrLst/>
    <dgm:txFillClrLst meth="repeat">
      <a:sysClr val="windowText" lastClr="000000"/>
    </dgm:txFillClrLst>
    <dgm:txEffectClrLst/>
  </dgm:styleLbl>
  <dgm:styleLbl name="f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fgImgPlace1">
    <dgm:fillClrLst>
      <a:srgbClr val="4F81BD">
        <a:tint val="50000"/>
      </a:srgbClr>
      <a:srgbClr val="4F81BD">
        <a:tint val="2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4F81BD">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4F81BD">
        <a:shade val="90000"/>
      </a:srgbClr>
      <a:srgbClr val="4F81BD">
        <a:tint val="70000"/>
      </a:srgbClr>
    </dgm:fillClrLst>
    <dgm:linClrLst>
      <a:srgbClr val="4F81BD">
        <a:shade val="90000"/>
      </a:srgbClr>
      <a:srgbClr val="4F81BD">
        <a:tint val="70000"/>
      </a:srgbClr>
    </dgm:linClrLst>
    <dgm:effectClrLst/>
    <dgm:txLinClrLst/>
    <dgm:txFillClrLst meth="repeat">
      <a:sysClr val="window" lastClr="FFFFFF"/>
    </dgm:txFillClrLst>
    <dgm:txEffectClrLst/>
  </dgm:styleLbl>
  <dgm:styleLbl name="lnNode1">
    <dgm:fillClrLst>
      <a:srgbClr val="4F81BD">
        <a:shade val="80000"/>
      </a:srgbClr>
      <a:srgbClr val="4F81BD">
        <a:tint val="70000"/>
      </a:srgbClr>
    </dgm:fillClrLst>
    <dgm:linClrLst meth="repeat">
      <a:sysClr val="window" lastClr="FFFFFF"/>
    </dgm:linClrLst>
    <dgm:effectClrLst/>
    <dgm:txLinClrLst/>
    <dgm:txFillClrLst/>
    <dgm:txEffectClrLst/>
  </dgm:styleLbl>
  <dgm:styleLbl name="node0">
    <dgm:fillClrLst meth="repeat">
      <a:srgbClr val="4F81BD">
        <a:shade val="80000"/>
      </a:srgbClr>
    </dgm:fillClrLst>
    <dgm:linClrLst meth="repeat">
      <a:sysClr val="window" lastClr="FFFFFF"/>
    </dgm:linClrLst>
    <dgm:effectClrLst/>
    <dgm:txLinClrLst/>
    <dgm:txFillClrLst/>
    <dgm:txEffectClrLst/>
  </dgm:styleLbl>
  <dgm:styleLbl name="node1">
    <dgm:fillClrLst>
      <a:srgbClr val="4F81BD">
        <a:shade val="80000"/>
      </a:srgbClr>
      <a:srgbClr val="4F81BD">
        <a:tint val="70000"/>
      </a:srgbClr>
    </dgm:fillClrLst>
    <dgm:linClrLst meth="repeat">
      <a:sysClr val="window" lastClr="FFFFFF"/>
    </dgm:linClrLst>
    <dgm:effectClrLst/>
    <dgm:txLinClrLst/>
    <dgm:txFillClrLst/>
    <dgm:txEffectClrLst/>
  </dgm:styleLbl>
  <dgm:styleLbl name="node2">
    <dgm:fillClrLst>
      <a:srgbClr val="4F81BD">
        <a:tint val="99000"/>
      </a:srgbClr>
    </dgm:fillClrLst>
    <dgm:linClrLst meth="repeat">
      <a:sysClr val="window" lastClr="FFFFFF"/>
    </dgm:linClrLst>
    <dgm:effectClrLst/>
    <dgm:txLinClrLst/>
    <dgm:txFillClrLst/>
    <dgm:txEffectClrLst/>
  </dgm:styleLbl>
  <dgm:styleLbl name="node3">
    <dgm:fillClrLst>
      <a:srgbClr val="4F81BD">
        <a:tint val="80000"/>
      </a:srgbClr>
    </dgm:fillClrLst>
    <dgm:linClrLst meth="repeat">
      <a:sysClr val="window" lastClr="FFFFFF"/>
    </dgm:linClrLst>
    <dgm:effectClrLst/>
    <dgm:txLinClrLst/>
    <dgm:txFillClrLst/>
    <dgm:txEffectClrLst/>
  </dgm:styleLbl>
  <dgm:styleLbl name="node4">
    <dgm:fillClrLst>
      <a:srgbClr val="4F81BD">
        <a:tint val="70000"/>
      </a:srgbClr>
    </dgm:fillClrLst>
    <dgm:linClrLst meth="repeat">
      <a:sysClr val="window" lastClr="FFFFFF"/>
    </dgm:linClrLst>
    <dgm:effectClrLst/>
    <dgm:txLinClrLst/>
    <dgm:txFillClrLst/>
    <dgm:txEffectClrLst/>
  </dgm:styleLbl>
  <dgm:styleLbl name="parChTrans1D1">
    <dgm:fillClrLst meth="repeat">
      <a:srgbClr val="4F81BD">
        <a:shade val="80000"/>
      </a:srgbClr>
    </dgm:fillClrLst>
    <dgm:linClrLst meth="repeat">
      <a:srgbClr val="4F81BD">
        <a:shade val="80000"/>
      </a:srgbClr>
    </dgm:linClrLst>
    <dgm:effectClrLst/>
    <dgm:txLinClrLst/>
    <dgm:txFillClrLst meth="repeat">
      <a:sysClr val="windowText" lastClr="000000"/>
    </dgm:txFillClrLst>
    <dgm:txEffectClrLst/>
  </dgm:styleLbl>
  <dgm:styleLbl name="parChTrans1D2">
    <dgm:fillClrLst meth="repeat">
      <a:srgbClr val="4F81BD">
        <a:tint val="99000"/>
      </a:srgbClr>
    </dgm:fillClrLst>
    <dgm:linClrLst meth="repeat">
      <a:srgbClr val="4F81BD">
        <a:tint val="99000"/>
      </a:srgbClr>
    </dgm:linClrLst>
    <dgm:effectClrLst/>
    <dgm:txLinClrLst/>
    <dgm:txFillClrLst meth="repeat">
      <a:sysClr val="windowText" lastClr="000000"/>
    </dgm:txFillClrLst>
    <dgm:txEffectClrLst/>
  </dgm:styleLbl>
  <dgm:styleLbl name="parChTrans1D3">
    <dgm:fillClrLst meth="repeat">
      <a:srgbClr val="4F81BD">
        <a:tint val="80000"/>
      </a:srgbClr>
    </dgm:fillClrLst>
    <dgm:linClrLst meth="repeat">
      <a:srgbClr val="4F81BD">
        <a:tint val="80000"/>
      </a:srgbClr>
    </dgm:linClrLst>
    <dgm:effectClrLst/>
    <dgm:txLinClrLst/>
    <dgm:txFillClrLst meth="repeat">
      <a:sysClr val="windowText" lastClr="000000"/>
    </dgm:txFillClrLst>
    <dgm:txEffectClrLst/>
  </dgm:styleLbl>
  <dgm:styleLbl name="parChTrans1D4">
    <dgm:fillClrLst meth="repeat">
      <a:srgbClr val="4F81BD">
        <a:tint val="70000"/>
      </a:srgbClr>
    </dgm:fillClrLst>
    <dgm:linClrLst meth="repeat">
      <a:srgbClr val="4F81BD">
        <a:tint val="70000"/>
      </a:srgbClr>
    </dgm:linClrLst>
    <dgm:effectClrLst/>
    <dgm:txLinClrLst/>
    <dgm:txFillClrLst meth="repeat">
      <a:sysClr val="windowText" lastClr="000000"/>
    </dgm:txFillClrLst>
    <dgm:txEffectClrLst/>
  </dgm:styleLbl>
  <dgm:styleLbl name="parChTrans2D1">
    <dgm:fillClrLst meth="repeat">
      <a:srgbClr val="4F81BD">
        <a:tint val="60000"/>
      </a:srgbClr>
    </dgm:fillClrLst>
    <dgm:linClrLst meth="repeat">
      <a:srgbClr val="4F81BD">
        <a:tint val="60000"/>
      </a:srgbClr>
    </dgm:linClrLst>
    <dgm:effectClrLst/>
    <dgm:txLinClrLst/>
    <dgm:txFillClrLst meth="repeat">
      <a:sysClr val="window" lastClr="FFFFFF"/>
    </dgm:txFillClrLst>
    <dgm:txEffectClrLst/>
  </dgm:styleLbl>
  <dgm:styleLbl name="parChTrans2D2">
    <dgm:fillClrLst meth="repeat">
      <a:srgbClr val="4F81BD">
        <a:tint val="90000"/>
      </a:srgbClr>
    </dgm:fillClrLst>
    <dgm:linClrLst meth="repeat">
      <a:srgbClr val="4F81BD">
        <a:tint val="90000"/>
      </a:srgbClr>
    </dgm:linClrLst>
    <dgm:effectClrLst/>
    <dgm:txLinClrLst/>
    <dgm:txFillClrLst/>
    <dgm:txEffectClrLst/>
  </dgm:styleLbl>
  <dgm:styleLbl name="parChTrans2D3">
    <dgm:fillClrLst meth="repeat">
      <a:srgbClr val="4F81BD">
        <a:tint val="70000"/>
      </a:srgbClr>
    </dgm:fillClrLst>
    <dgm:linClrLst meth="repeat">
      <a:srgbClr val="4F81BD">
        <a:tint val="70000"/>
      </a:srgbClr>
    </dgm:linClrLst>
    <dgm:effectClrLst/>
    <dgm:txLinClrLst/>
    <dgm:txFillClrLst/>
    <dgm:txEffectClrLst/>
  </dgm:styleLbl>
  <dgm:styleLbl name="parChTrans2D4">
    <dgm:fillClrLst meth="repeat">
      <a:srgbClr val="4F81BD">
        <a:tint val="50000"/>
      </a:srgbClr>
    </dgm:fillClrLst>
    <dgm:linClrLst meth="repeat">
      <a:srgbClr val="4F81BD">
        <a:tint val="50000"/>
      </a:srgbClr>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a:srgbClr val="4F81BD">
        <a:shade val="90000"/>
      </a:srgbClr>
      <a:srgbClr val="4F81BD">
        <a:tint val="70000"/>
      </a:srgbClr>
    </dgm:fillClrLst>
    <dgm:linClrLst>
      <a:srgbClr val="4F81BD">
        <a:shade val="90000"/>
      </a:srgbClr>
      <a:srgbClr val="4F81BD">
        <a:tint val="70000"/>
      </a:srgbClr>
    </dgm:linClrLst>
    <dgm:effectClrLst/>
    <dgm:txLinClrLst/>
    <dgm:txFillClrLst meth="repeat">
      <a:sysClr val="windowText" lastClr="000000"/>
    </dgm:txFillClrLst>
    <dgm:txEffectClrLst/>
  </dgm:styleLbl>
  <dgm:styleLbl name="sibTrans2D1">
    <dgm:fillClrLst>
      <a:srgbClr val="4F81BD">
        <a:shade val="90000"/>
      </a:srgbClr>
      <a:srgbClr val="4F81BD">
        <a:tint val="70000"/>
      </a:srgbClr>
    </dgm:fillClrLst>
    <dgm:linClrLst>
      <a:srgbClr val="4F81BD">
        <a:shade val="90000"/>
      </a:srgbClr>
      <a:srgbClr val="4F81BD">
        <a:tint val="70000"/>
      </a:srgbClr>
    </dgm:linClrLst>
    <dgm:effectClrLst/>
    <dgm:txLinClrLst/>
    <dgm:txFillClrLst/>
    <dgm:txEffectClrLst/>
  </dgm:styleLbl>
  <dgm:styleLbl name="solidAlign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FgAcc1">
    <dgm:fillClrLst meth="repeat">
      <a:sysClr val="window" lastClr="FFFFFF"/>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4F81BD"/>
    </dgm:linClrLst>
    <dgm:effectClrLst/>
    <dgm:txLinClrLst/>
    <dgm:txFillClrLst meth="repeat">
      <a:sysClr val="windowText" lastClr="000000"/>
    </dgm:txFillClrLst>
    <dgm:txEffectClrLst/>
  </dgm:styleLbl>
  <dgm:styleLbl name="trBgShp">
    <dgm:fillClrLst meth="repeat">
      <a:srgbClr val="4F81BD">
        <a:tint val="50000"/>
        <a:alpha val="40000"/>
      </a:srgbClr>
    </dgm:fillClrLst>
    <dgm:linClrLst meth="repeat">
      <a:srgbClr val="4F81BD"/>
    </dgm:linClrLst>
    <dgm:effectClrLst/>
    <dgm:txLinClrLst/>
    <dgm:txFillClrLst meth="repeat">
      <a:sysClr val="window" lastClr="FFFFFF"/>
    </dgm:txFillClrLst>
    <dgm:txEffectClrLst/>
  </dgm:styleLbl>
  <dgm:styleLbl name="vennNode1">
    <dgm:fillClrLst>
      <a:srgbClr val="4F81BD">
        <a:shade val="80000"/>
        <a:alpha val="50000"/>
      </a:srgbClr>
      <a:srgbClr val="4F81BD">
        <a:tint val="70000"/>
        <a:alpha val="50000"/>
      </a:srgbClr>
    </dgm:fillClrLst>
    <dgm:linClrLst meth="repeat">
      <a:sysClr val="window" lastClr="FFFFFF"/>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539EFBB-C404-49E5-8B26-1D8C61933A0F}" type="doc">
      <dgm:prSet loTypeId="urn:microsoft.com/office/officeart/2005/8/layout/pyramid1#1" loCatId="pyramid" qsTypeId="urn:microsoft.com/office/officeart/2005/8/quickstyle/simple4#1" qsCatId="simple" csTypeId="urn:microsoft.com/office/officeart/2005/8/colors/accent1_3#1" csCatId="accent1" phldr="1"/>
      <dgm:spPr/>
    </dgm:pt>
    <dgm:pt modelId="{888732F1-B095-411E-83E0-3CAA68C3C47F}">
      <dgm:prSet phldrT="[文本]" custT="1"/>
      <dgm:spPr/>
      <dgm:t>
        <a:bodyPr/>
        <a:lstStyle/>
        <a:p>
          <a:pPr>
            <a:lnSpc>
              <a:spcPct val="100000"/>
            </a:lnSpc>
            <a:spcAft>
              <a:spcPts val="0"/>
            </a:spcAft>
          </a:pPr>
          <a:r>
            <a:rPr lang="zh-CN" altLang="en-US" sz="1400" b="1" dirty="0">
              <a:solidFill>
                <a:sysClr val="window" lastClr="FFFFFF"/>
              </a:solidFill>
              <a:latin typeface="微软雅黑" panose="020B0503020204020204" charset="-122"/>
              <a:ea typeface="微软雅黑" panose="020B0503020204020204" charset="-122"/>
            </a:rPr>
            <a:t>风格</a:t>
          </a:r>
          <a:endParaRPr lang="en-US" altLang="zh-CN" sz="1400" b="1" dirty="0">
            <a:solidFill>
              <a:sysClr val="window" lastClr="FFFFFF"/>
            </a:solidFill>
            <a:latin typeface="微软雅黑" panose="020B0503020204020204" charset="-122"/>
            <a:ea typeface="微软雅黑" panose="020B0503020204020204" charset="-122"/>
          </a:endParaRPr>
        </a:p>
        <a:p>
          <a:pPr>
            <a:lnSpc>
              <a:spcPct val="100000"/>
            </a:lnSpc>
            <a:spcAft>
              <a:spcPts val="0"/>
            </a:spcAft>
          </a:pPr>
          <a:r>
            <a:rPr lang="en-US" altLang="zh-CN" sz="1400" b="1" dirty="0">
              <a:solidFill>
                <a:sysClr val="window" lastClr="FFFFFF"/>
              </a:solidFill>
              <a:latin typeface="微软雅黑" panose="020B0503020204020204" charset="-122"/>
              <a:ea typeface="微软雅黑" panose="020B0503020204020204" charset="-122"/>
            </a:rPr>
            <a:t>/</a:t>
          </a:r>
          <a:r>
            <a:rPr lang="zh-CN" altLang="en-US" sz="1400" b="1" dirty="0">
              <a:solidFill>
                <a:sysClr val="window" lastClr="FFFFFF"/>
              </a:solidFill>
              <a:latin typeface="微软雅黑" panose="020B0503020204020204" charset="-122"/>
              <a:ea typeface="微软雅黑" panose="020B0503020204020204" charset="-122"/>
            </a:rPr>
            <a:t>主题</a:t>
          </a:r>
          <a:r>
            <a:rPr lang="en-US" altLang="zh-CN" sz="1400" b="1" dirty="0">
              <a:solidFill>
                <a:sysClr val="window" lastClr="FFFFFF"/>
              </a:solidFill>
              <a:latin typeface="微软雅黑" panose="020B0503020204020204" charset="-122"/>
              <a:ea typeface="微软雅黑" panose="020B0503020204020204" charset="-122"/>
            </a:rPr>
            <a:t>/</a:t>
          </a:r>
          <a:r>
            <a:rPr lang="zh-CN" altLang="en-US" sz="1400" b="1" dirty="0">
              <a:solidFill>
                <a:sysClr val="window" lastClr="FFFFFF"/>
              </a:solidFill>
              <a:latin typeface="微软雅黑" panose="020B0503020204020204" charset="-122"/>
              <a:ea typeface="微软雅黑" panose="020B0503020204020204" charset="-122"/>
            </a:rPr>
            <a:t>体裁</a:t>
          </a:r>
        </a:p>
      </dgm:t>
    </dgm:pt>
    <dgm:pt modelId="{2DE7C598-6B92-4B3C-8924-BF1AC4B9DD32}" cxnId="{16955AD7-8CAE-4F37-9A35-085A36192DB0}" type="parTrans">
      <dgm:prSet/>
      <dgm:spPr/>
      <dgm:t>
        <a:bodyPr/>
        <a:lstStyle/>
        <a:p>
          <a:endParaRPr lang="zh-CN" altLang="en-US"/>
        </a:p>
      </dgm:t>
    </dgm:pt>
    <dgm:pt modelId="{AB5EDDC7-F704-4D9C-8F3B-887CF45ABCD7}" cxnId="{16955AD7-8CAE-4F37-9A35-085A36192DB0}" type="sibTrans">
      <dgm:prSet/>
      <dgm:spPr/>
      <dgm:t>
        <a:bodyPr/>
        <a:lstStyle/>
        <a:p>
          <a:endParaRPr lang="zh-CN" altLang="en-US"/>
        </a:p>
      </dgm:t>
    </dgm:pt>
    <dgm:pt modelId="{E6F91327-7630-4E47-A946-81EA2293BF9D}">
      <dgm:prSet phldrT="[文本]" custT="1"/>
      <dgm:spPr/>
      <dgm:t>
        <a:bodyPr/>
        <a:lstStyle/>
        <a:p>
          <a:r>
            <a:rPr lang="zh-CN" altLang="en-US" sz="1400" b="1" dirty="0">
              <a:solidFill>
                <a:sysClr val="window" lastClr="FFFFFF"/>
              </a:solidFill>
              <a:latin typeface="微软雅黑" panose="020B0503020204020204" charset="-122"/>
              <a:ea typeface="微软雅黑" panose="020B0503020204020204" charset="-122"/>
            </a:rPr>
            <a:t>基础人物设置与 故事架构</a:t>
          </a:r>
        </a:p>
      </dgm:t>
    </dgm:pt>
    <dgm:pt modelId="{AE2596ED-914B-418A-9FA8-12BEFE1038E6}" cxnId="{5F88053E-CFB1-414E-AADF-1BCE797A8F1B}" type="parTrans">
      <dgm:prSet/>
      <dgm:spPr/>
      <dgm:t>
        <a:bodyPr/>
        <a:lstStyle/>
        <a:p>
          <a:endParaRPr lang="zh-CN" altLang="en-US"/>
        </a:p>
      </dgm:t>
    </dgm:pt>
    <dgm:pt modelId="{28232C56-3470-430B-91AF-B1B95FE19643}" cxnId="{5F88053E-CFB1-414E-AADF-1BCE797A8F1B}" type="sibTrans">
      <dgm:prSet/>
      <dgm:spPr/>
      <dgm:t>
        <a:bodyPr/>
        <a:lstStyle/>
        <a:p>
          <a:endParaRPr lang="zh-CN" altLang="en-US"/>
        </a:p>
      </dgm:t>
    </dgm:pt>
    <dgm:pt modelId="{5A88FB5F-45D9-49C7-B507-1004A1E7770F}">
      <dgm:prSet custT="1"/>
      <dgm:spPr/>
      <dgm:t>
        <a:bodyPr/>
        <a:lstStyle/>
        <a:p>
          <a:pPr>
            <a:lnSpc>
              <a:spcPct val="100000"/>
            </a:lnSpc>
            <a:spcAft>
              <a:spcPts val="0"/>
            </a:spcAft>
          </a:pPr>
          <a:r>
            <a:rPr lang="zh-CN" altLang="en-US" sz="1400" b="1" dirty="0">
              <a:solidFill>
                <a:sysClr val="window" lastClr="FFFFFF"/>
              </a:solidFill>
              <a:latin typeface="微软雅黑" panose="020B0503020204020204" charset="-122"/>
              <a:ea typeface="微软雅黑" panose="020B0503020204020204" charset="-122"/>
            </a:rPr>
            <a:t>故事主线、支线</a:t>
          </a:r>
          <a:endParaRPr lang="en-US" altLang="zh-CN" sz="1400" b="1" dirty="0">
            <a:solidFill>
              <a:sysClr val="window" lastClr="FFFFFF"/>
            </a:solidFill>
            <a:latin typeface="微软雅黑" panose="020B0503020204020204" charset="-122"/>
            <a:ea typeface="微软雅黑" panose="020B0503020204020204" charset="-122"/>
          </a:endParaRPr>
        </a:p>
      </dgm:t>
    </dgm:pt>
    <dgm:pt modelId="{8FB8F1C9-FB40-498E-8D2B-8926FABFDBF4}" cxnId="{4D3CBC38-820A-46E2-A3ED-DB82C687D496}" type="parTrans">
      <dgm:prSet/>
      <dgm:spPr/>
      <dgm:t>
        <a:bodyPr/>
        <a:lstStyle/>
        <a:p>
          <a:endParaRPr lang="zh-CN" altLang="en-US"/>
        </a:p>
      </dgm:t>
    </dgm:pt>
    <dgm:pt modelId="{B124FD34-3C21-4870-B3D1-A178FC6C9A32}" cxnId="{4D3CBC38-820A-46E2-A3ED-DB82C687D496}" type="sibTrans">
      <dgm:prSet/>
      <dgm:spPr/>
      <dgm:t>
        <a:bodyPr/>
        <a:lstStyle/>
        <a:p>
          <a:endParaRPr lang="zh-CN" altLang="en-US"/>
        </a:p>
      </dgm:t>
    </dgm:pt>
    <dgm:pt modelId="{AA158D4C-81D6-4B3E-B81F-04ED88ECC239}">
      <dgm:prSet custT="1"/>
      <dgm:spPr/>
      <dgm:t>
        <a:bodyPr/>
        <a:lstStyle/>
        <a:p>
          <a:r>
            <a:rPr lang="zh-CN" altLang="en-US" sz="1200" b="1" dirty="0">
              <a:solidFill>
                <a:sysClr val="window" lastClr="FFFFFF"/>
              </a:solidFill>
              <a:latin typeface="微软雅黑" panose="020B0503020204020204" charset="-122"/>
              <a:ea typeface="微软雅黑" panose="020B0503020204020204" charset="-122"/>
            </a:rPr>
            <a:t>动作、台词</a:t>
          </a:r>
        </a:p>
      </dgm:t>
    </dgm:pt>
    <dgm:pt modelId="{A3557A36-1600-4101-BA40-3FE8B450A75C}" cxnId="{34B6D54E-FECD-4C4F-BC76-C1AB8978C5EC}" type="parTrans">
      <dgm:prSet/>
      <dgm:spPr/>
      <dgm:t>
        <a:bodyPr/>
        <a:lstStyle/>
        <a:p>
          <a:endParaRPr lang="zh-CN" altLang="en-US"/>
        </a:p>
      </dgm:t>
    </dgm:pt>
    <dgm:pt modelId="{0FB8A8E7-A8C1-46B8-8D79-DE2B1B01A9E4}" cxnId="{34B6D54E-FECD-4C4F-BC76-C1AB8978C5EC}" type="sibTrans">
      <dgm:prSet/>
      <dgm:spPr/>
      <dgm:t>
        <a:bodyPr/>
        <a:lstStyle/>
        <a:p>
          <a:endParaRPr lang="zh-CN" altLang="en-US"/>
        </a:p>
      </dgm:t>
    </dgm:pt>
    <dgm:pt modelId="{641A64AF-81F7-48DF-BE4B-59AF44C9E703}">
      <dgm:prSet custT="1"/>
      <dgm:spPr/>
      <dgm:t>
        <a:bodyPr/>
        <a:lstStyle/>
        <a:p>
          <a:pPr>
            <a:lnSpc>
              <a:spcPct val="100000"/>
            </a:lnSpc>
            <a:spcAft>
              <a:spcPts val="0"/>
            </a:spcAft>
          </a:pPr>
          <a:endParaRPr lang="en-US" altLang="zh-CN" sz="1100" b="1" dirty="0">
            <a:solidFill>
              <a:sysClr val="window" lastClr="FFFFFF"/>
            </a:solidFill>
            <a:latin typeface="微软雅黑" panose="020B0503020204020204" charset="-122"/>
            <a:ea typeface="微软雅黑" panose="020B0503020204020204" charset="-122"/>
          </a:endParaRPr>
        </a:p>
      </dgm:t>
    </dgm:pt>
    <dgm:pt modelId="{61AEF9B2-0176-4B4F-B68A-F96CED9F48CD}" cxnId="{0C3321AA-A871-40EB-962A-9755E13258A0}" type="parTrans">
      <dgm:prSet/>
      <dgm:spPr/>
      <dgm:t>
        <a:bodyPr/>
        <a:lstStyle/>
        <a:p>
          <a:endParaRPr lang="zh-CN" altLang="en-US"/>
        </a:p>
      </dgm:t>
    </dgm:pt>
    <dgm:pt modelId="{17508C7D-8D3C-4CF4-AACE-267C5B28071B}" cxnId="{0C3321AA-A871-40EB-962A-9755E13258A0}" type="sibTrans">
      <dgm:prSet/>
      <dgm:spPr/>
      <dgm:t>
        <a:bodyPr/>
        <a:lstStyle/>
        <a:p>
          <a:endParaRPr lang="zh-CN" altLang="en-US"/>
        </a:p>
      </dgm:t>
    </dgm:pt>
    <dgm:pt modelId="{2BC50772-DB7F-4F2A-AEC3-01D27540B671}" type="pres">
      <dgm:prSet presAssocID="{7539EFBB-C404-49E5-8B26-1D8C61933A0F}" presName="Name0" presStyleCnt="0">
        <dgm:presLayoutVars>
          <dgm:dir/>
          <dgm:animLvl val="lvl"/>
          <dgm:resizeHandles val="exact"/>
        </dgm:presLayoutVars>
      </dgm:prSet>
      <dgm:spPr/>
    </dgm:pt>
    <dgm:pt modelId="{D70FE883-4370-4378-8740-073E2169FCF9}" type="pres">
      <dgm:prSet presAssocID="{888732F1-B095-411E-83E0-3CAA68C3C47F}" presName="Name8" presStyleCnt="0"/>
      <dgm:spPr/>
    </dgm:pt>
    <dgm:pt modelId="{7D06ACC0-F4CD-445C-8407-82BFCF4B4882}" type="pres">
      <dgm:prSet presAssocID="{888732F1-B095-411E-83E0-3CAA68C3C47F}" presName="level" presStyleLbl="node1" presStyleIdx="0" presStyleCnt="5" custScaleX="162161" custScaleY="16775" custLinFactNeighborY="-245">
        <dgm:presLayoutVars>
          <dgm:chMax val="1"/>
          <dgm:bulletEnabled val="1"/>
        </dgm:presLayoutVars>
      </dgm:prSet>
      <dgm:spPr/>
    </dgm:pt>
    <dgm:pt modelId="{9E708FE8-FFBD-49E8-9B63-57C900535C31}" type="pres">
      <dgm:prSet presAssocID="{888732F1-B095-411E-83E0-3CAA68C3C47F}" presName="levelTx" presStyleLbl="revTx" presStyleIdx="0" presStyleCnt="0">
        <dgm:presLayoutVars>
          <dgm:chMax val="1"/>
          <dgm:bulletEnabled val="1"/>
        </dgm:presLayoutVars>
      </dgm:prSet>
      <dgm:spPr/>
    </dgm:pt>
    <dgm:pt modelId="{EB08ECCA-DF38-4733-AC86-CA7A4F8F44A6}" type="pres">
      <dgm:prSet presAssocID="{E6F91327-7630-4E47-A946-81EA2293BF9D}" presName="Name8" presStyleCnt="0"/>
      <dgm:spPr/>
    </dgm:pt>
    <dgm:pt modelId="{33D7668F-EED1-46FA-BE2F-A62578E14AC3}" type="pres">
      <dgm:prSet presAssocID="{E6F91327-7630-4E47-A946-81EA2293BF9D}" presName="level" presStyleLbl="node1" presStyleIdx="1" presStyleCnt="5" custScaleX="129276" custScaleY="12732" custLinFactNeighborX="412" custLinFactNeighborY="-2324">
        <dgm:presLayoutVars>
          <dgm:chMax val="1"/>
          <dgm:bulletEnabled val="1"/>
        </dgm:presLayoutVars>
      </dgm:prSet>
      <dgm:spPr/>
    </dgm:pt>
    <dgm:pt modelId="{00DDEEC6-2D8C-4147-BCF4-0E3036923172}" type="pres">
      <dgm:prSet presAssocID="{E6F91327-7630-4E47-A946-81EA2293BF9D}" presName="levelTx" presStyleLbl="revTx" presStyleIdx="0" presStyleCnt="0">
        <dgm:presLayoutVars>
          <dgm:chMax val="1"/>
          <dgm:bulletEnabled val="1"/>
        </dgm:presLayoutVars>
      </dgm:prSet>
      <dgm:spPr/>
    </dgm:pt>
    <dgm:pt modelId="{951923BC-03D6-4E5B-B782-4D7651BB5ED1}" type="pres">
      <dgm:prSet presAssocID="{5A88FB5F-45D9-49C7-B507-1004A1E7770F}" presName="Name8" presStyleCnt="0"/>
      <dgm:spPr/>
    </dgm:pt>
    <dgm:pt modelId="{AE690A04-72D6-46AE-B554-B0D1CF013162}" type="pres">
      <dgm:prSet presAssocID="{5A88FB5F-45D9-49C7-B507-1004A1E7770F}" presName="level" presStyleLbl="node1" presStyleIdx="2" presStyleCnt="5" custScaleX="117888" custScaleY="9136" custLinFactNeighborX="228" custLinFactNeighborY="-3232">
        <dgm:presLayoutVars>
          <dgm:chMax val="1"/>
          <dgm:bulletEnabled val="1"/>
        </dgm:presLayoutVars>
      </dgm:prSet>
      <dgm:spPr/>
    </dgm:pt>
    <dgm:pt modelId="{D4BA4F40-0530-4AB5-A5FB-635046A9F7B9}" type="pres">
      <dgm:prSet presAssocID="{5A88FB5F-45D9-49C7-B507-1004A1E7770F}" presName="levelTx" presStyleLbl="revTx" presStyleIdx="0" presStyleCnt="0">
        <dgm:presLayoutVars>
          <dgm:chMax val="1"/>
          <dgm:bulletEnabled val="1"/>
        </dgm:presLayoutVars>
      </dgm:prSet>
      <dgm:spPr/>
    </dgm:pt>
    <dgm:pt modelId="{76102D4C-8DD3-41F9-BEDD-D6CB15E69907}" type="pres">
      <dgm:prSet presAssocID="{641A64AF-81F7-48DF-BE4B-59AF44C9E703}" presName="Name8" presStyleCnt="0"/>
      <dgm:spPr/>
    </dgm:pt>
    <dgm:pt modelId="{832EE484-014F-488F-B7EC-4D79D2B76767}" type="pres">
      <dgm:prSet presAssocID="{641A64AF-81F7-48DF-BE4B-59AF44C9E703}" presName="level" presStyleLbl="node1" presStyleIdx="3" presStyleCnt="5" custScaleX="104292" custScaleY="41580" custLinFactNeighborY="-3616">
        <dgm:presLayoutVars>
          <dgm:chMax val="1"/>
          <dgm:bulletEnabled val="1"/>
        </dgm:presLayoutVars>
      </dgm:prSet>
      <dgm:spPr/>
    </dgm:pt>
    <dgm:pt modelId="{5691ADC7-4B9F-4C8F-886C-EF1D8FE87F17}" type="pres">
      <dgm:prSet presAssocID="{641A64AF-81F7-48DF-BE4B-59AF44C9E703}" presName="levelTx" presStyleLbl="revTx" presStyleIdx="0" presStyleCnt="0">
        <dgm:presLayoutVars>
          <dgm:chMax val="1"/>
          <dgm:bulletEnabled val="1"/>
        </dgm:presLayoutVars>
      </dgm:prSet>
      <dgm:spPr/>
    </dgm:pt>
    <dgm:pt modelId="{A3FA185F-E1D6-4A5F-8C93-3658EBC8A141}" type="pres">
      <dgm:prSet presAssocID="{AA158D4C-81D6-4B3E-B81F-04ED88ECC239}" presName="Name8" presStyleCnt="0"/>
      <dgm:spPr/>
    </dgm:pt>
    <dgm:pt modelId="{BC6D38D5-970A-408E-BE1C-2F4374B74617}" type="pres">
      <dgm:prSet presAssocID="{AA158D4C-81D6-4B3E-B81F-04ED88ECC239}" presName="level" presStyleLbl="node1" presStyleIdx="4" presStyleCnt="5" custScaleX="100000" custScaleY="12047" custLinFactNeighborX="442" custLinFactNeighborY="-6250">
        <dgm:presLayoutVars>
          <dgm:chMax val="1"/>
          <dgm:bulletEnabled val="1"/>
        </dgm:presLayoutVars>
      </dgm:prSet>
      <dgm:spPr/>
    </dgm:pt>
    <dgm:pt modelId="{2F399CE0-525F-41E8-8BE6-ABF2C1EDB4A1}" type="pres">
      <dgm:prSet presAssocID="{AA158D4C-81D6-4B3E-B81F-04ED88ECC239}" presName="levelTx" presStyleLbl="revTx" presStyleIdx="0" presStyleCnt="0">
        <dgm:presLayoutVars>
          <dgm:chMax val="1"/>
          <dgm:bulletEnabled val="1"/>
        </dgm:presLayoutVars>
      </dgm:prSet>
      <dgm:spPr/>
    </dgm:pt>
  </dgm:ptLst>
  <dgm:cxnLst>
    <dgm:cxn modelId="{E17B281E-493C-4F89-918D-FCBE6030BF5F}" type="presOf" srcId="{641A64AF-81F7-48DF-BE4B-59AF44C9E703}" destId="{832EE484-014F-488F-B7EC-4D79D2B76767}" srcOrd="0" destOrd="0" presId="urn:microsoft.com/office/officeart/2005/8/layout/pyramid1#1"/>
    <dgm:cxn modelId="{FB7EC02C-F585-4195-AB5A-1AE933C51FF6}" type="presOf" srcId="{AA158D4C-81D6-4B3E-B81F-04ED88ECC239}" destId="{BC6D38D5-970A-408E-BE1C-2F4374B74617}" srcOrd="0" destOrd="0" presId="urn:microsoft.com/office/officeart/2005/8/layout/pyramid1#1"/>
    <dgm:cxn modelId="{4D3CBC38-820A-46E2-A3ED-DB82C687D496}" srcId="{7539EFBB-C404-49E5-8B26-1D8C61933A0F}" destId="{5A88FB5F-45D9-49C7-B507-1004A1E7770F}" srcOrd="2" destOrd="0" parTransId="{8FB8F1C9-FB40-498E-8D2B-8926FABFDBF4}" sibTransId="{B124FD34-3C21-4870-B3D1-A178FC6C9A32}"/>
    <dgm:cxn modelId="{5F88053E-CFB1-414E-AADF-1BCE797A8F1B}" srcId="{7539EFBB-C404-49E5-8B26-1D8C61933A0F}" destId="{E6F91327-7630-4E47-A946-81EA2293BF9D}" srcOrd="1" destOrd="0" parTransId="{AE2596ED-914B-418A-9FA8-12BEFE1038E6}" sibTransId="{28232C56-3470-430B-91AF-B1B95FE19643}"/>
    <dgm:cxn modelId="{34B6D54E-FECD-4C4F-BC76-C1AB8978C5EC}" srcId="{7539EFBB-C404-49E5-8B26-1D8C61933A0F}" destId="{AA158D4C-81D6-4B3E-B81F-04ED88ECC239}" srcOrd="4" destOrd="0" parTransId="{A3557A36-1600-4101-BA40-3FE8B450A75C}" sibTransId="{0FB8A8E7-A8C1-46B8-8D79-DE2B1B01A9E4}"/>
    <dgm:cxn modelId="{B2DFC450-6FBF-4297-A2BF-6D90FCE865F2}" type="presOf" srcId="{7539EFBB-C404-49E5-8B26-1D8C61933A0F}" destId="{2BC50772-DB7F-4F2A-AEC3-01D27540B671}" srcOrd="0" destOrd="0" presId="urn:microsoft.com/office/officeart/2005/8/layout/pyramid1#1"/>
    <dgm:cxn modelId="{8B95C67F-1479-40FD-B604-B7E8235BE214}" type="presOf" srcId="{E6F91327-7630-4E47-A946-81EA2293BF9D}" destId="{33D7668F-EED1-46FA-BE2F-A62578E14AC3}" srcOrd="0" destOrd="0" presId="urn:microsoft.com/office/officeart/2005/8/layout/pyramid1#1"/>
    <dgm:cxn modelId="{B6864881-5FED-455C-829C-240C53950422}" type="presOf" srcId="{888732F1-B095-411E-83E0-3CAA68C3C47F}" destId="{7D06ACC0-F4CD-445C-8407-82BFCF4B4882}" srcOrd="0" destOrd="0" presId="urn:microsoft.com/office/officeart/2005/8/layout/pyramid1#1"/>
    <dgm:cxn modelId="{95DBAAA1-C2FC-4CBA-AF2A-69047FD4AE7B}" type="presOf" srcId="{E6F91327-7630-4E47-A946-81EA2293BF9D}" destId="{00DDEEC6-2D8C-4147-BCF4-0E3036923172}" srcOrd="1" destOrd="0" presId="urn:microsoft.com/office/officeart/2005/8/layout/pyramid1#1"/>
    <dgm:cxn modelId="{0C3321AA-A871-40EB-962A-9755E13258A0}" srcId="{7539EFBB-C404-49E5-8B26-1D8C61933A0F}" destId="{641A64AF-81F7-48DF-BE4B-59AF44C9E703}" srcOrd="3" destOrd="0" parTransId="{61AEF9B2-0176-4B4F-B68A-F96CED9F48CD}" sibTransId="{17508C7D-8D3C-4CF4-AACE-267C5B28071B}"/>
    <dgm:cxn modelId="{FB1FF1B8-2360-4C4C-A908-F711A0AF9517}" type="presOf" srcId="{888732F1-B095-411E-83E0-3CAA68C3C47F}" destId="{9E708FE8-FFBD-49E8-9B63-57C900535C31}" srcOrd="1" destOrd="0" presId="urn:microsoft.com/office/officeart/2005/8/layout/pyramid1#1"/>
    <dgm:cxn modelId="{AF64FDC9-5E62-4903-9D2A-08B62EEE60C0}" type="presOf" srcId="{641A64AF-81F7-48DF-BE4B-59AF44C9E703}" destId="{5691ADC7-4B9F-4C8F-886C-EF1D8FE87F17}" srcOrd="1" destOrd="0" presId="urn:microsoft.com/office/officeart/2005/8/layout/pyramid1#1"/>
    <dgm:cxn modelId="{F5F313CE-B01F-449F-B938-6AFAB392185C}" type="presOf" srcId="{5A88FB5F-45D9-49C7-B507-1004A1E7770F}" destId="{D4BA4F40-0530-4AB5-A5FB-635046A9F7B9}" srcOrd="1" destOrd="0" presId="urn:microsoft.com/office/officeart/2005/8/layout/pyramid1#1"/>
    <dgm:cxn modelId="{16955AD7-8CAE-4F37-9A35-085A36192DB0}" srcId="{7539EFBB-C404-49E5-8B26-1D8C61933A0F}" destId="{888732F1-B095-411E-83E0-3CAA68C3C47F}" srcOrd="0" destOrd="0" parTransId="{2DE7C598-6B92-4B3C-8924-BF1AC4B9DD32}" sibTransId="{AB5EDDC7-F704-4D9C-8F3B-887CF45ABCD7}"/>
    <dgm:cxn modelId="{7EEE10E3-3F2E-4CF1-95BD-89C8740A88AA}" type="presOf" srcId="{AA158D4C-81D6-4B3E-B81F-04ED88ECC239}" destId="{2F399CE0-525F-41E8-8BE6-ABF2C1EDB4A1}" srcOrd="1" destOrd="0" presId="urn:microsoft.com/office/officeart/2005/8/layout/pyramid1#1"/>
    <dgm:cxn modelId="{15EBE4E4-5D60-46C5-80E0-5BA940CCA9D7}" type="presOf" srcId="{5A88FB5F-45D9-49C7-B507-1004A1E7770F}" destId="{AE690A04-72D6-46AE-B554-B0D1CF013162}" srcOrd="0" destOrd="0" presId="urn:microsoft.com/office/officeart/2005/8/layout/pyramid1#1"/>
    <dgm:cxn modelId="{E9D31DE1-A00B-4AC9-963C-4589BAD83FE7}" type="presParOf" srcId="{2BC50772-DB7F-4F2A-AEC3-01D27540B671}" destId="{D70FE883-4370-4378-8740-073E2169FCF9}" srcOrd="0" destOrd="0" presId="urn:microsoft.com/office/officeart/2005/8/layout/pyramid1#1"/>
    <dgm:cxn modelId="{16FC6155-FBB8-4599-A36F-74F4AE9B9EB4}" type="presParOf" srcId="{D70FE883-4370-4378-8740-073E2169FCF9}" destId="{7D06ACC0-F4CD-445C-8407-82BFCF4B4882}" srcOrd="0" destOrd="0" presId="urn:microsoft.com/office/officeart/2005/8/layout/pyramid1#1"/>
    <dgm:cxn modelId="{98816CCD-6CEE-4C1A-A174-13312F849ED8}" type="presParOf" srcId="{D70FE883-4370-4378-8740-073E2169FCF9}" destId="{9E708FE8-FFBD-49E8-9B63-57C900535C31}" srcOrd="1" destOrd="0" presId="urn:microsoft.com/office/officeart/2005/8/layout/pyramid1#1"/>
    <dgm:cxn modelId="{47E73794-927C-431C-A0CF-AC281D811E36}" type="presParOf" srcId="{2BC50772-DB7F-4F2A-AEC3-01D27540B671}" destId="{EB08ECCA-DF38-4733-AC86-CA7A4F8F44A6}" srcOrd="1" destOrd="0" presId="urn:microsoft.com/office/officeart/2005/8/layout/pyramid1#1"/>
    <dgm:cxn modelId="{00B393EE-9E80-459E-B0C5-248CA60E667D}" type="presParOf" srcId="{EB08ECCA-DF38-4733-AC86-CA7A4F8F44A6}" destId="{33D7668F-EED1-46FA-BE2F-A62578E14AC3}" srcOrd="0" destOrd="0" presId="urn:microsoft.com/office/officeart/2005/8/layout/pyramid1#1"/>
    <dgm:cxn modelId="{E1FEA7F2-C2AB-47FD-8DFD-C47303739969}" type="presParOf" srcId="{EB08ECCA-DF38-4733-AC86-CA7A4F8F44A6}" destId="{00DDEEC6-2D8C-4147-BCF4-0E3036923172}" srcOrd="1" destOrd="0" presId="urn:microsoft.com/office/officeart/2005/8/layout/pyramid1#1"/>
    <dgm:cxn modelId="{6693288E-A2EE-4CBD-83C6-6E34A25D024B}" type="presParOf" srcId="{2BC50772-DB7F-4F2A-AEC3-01D27540B671}" destId="{951923BC-03D6-4E5B-B782-4D7651BB5ED1}" srcOrd="2" destOrd="0" presId="urn:microsoft.com/office/officeart/2005/8/layout/pyramid1#1"/>
    <dgm:cxn modelId="{8E38A441-FDA4-4A87-8504-1AA53564D108}" type="presParOf" srcId="{951923BC-03D6-4E5B-B782-4D7651BB5ED1}" destId="{AE690A04-72D6-46AE-B554-B0D1CF013162}" srcOrd="0" destOrd="0" presId="urn:microsoft.com/office/officeart/2005/8/layout/pyramid1#1"/>
    <dgm:cxn modelId="{666B9DE2-9D1A-4377-BB1E-7AD67AD33FF4}" type="presParOf" srcId="{951923BC-03D6-4E5B-B782-4D7651BB5ED1}" destId="{D4BA4F40-0530-4AB5-A5FB-635046A9F7B9}" srcOrd="1" destOrd="0" presId="urn:microsoft.com/office/officeart/2005/8/layout/pyramid1#1"/>
    <dgm:cxn modelId="{DDC813CD-7E3A-48E1-8C08-C1ADCC8A1059}" type="presParOf" srcId="{2BC50772-DB7F-4F2A-AEC3-01D27540B671}" destId="{76102D4C-8DD3-41F9-BEDD-D6CB15E69907}" srcOrd="3" destOrd="0" presId="urn:microsoft.com/office/officeart/2005/8/layout/pyramid1#1"/>
    <dgm:cxn modelId="{7FB03CC4-617B-401F-AB23-EFA5409CAD62}" type="presParOf" srcId="{76102D4C-8DD3-41F9-BEDD-D6CB15E69907}" destId="{832EE484-014F-488F-B7EC-4D79D2B76767}" srcOrd="0" destOrd="0" presId="urn:microsoft.com/office/officeart/2005/8/layout/pyramid1#1"/>
    <dgm:cxn modelId="{29B5F150-BE4F-42BD-975C-9DC90668FAAF}" type="presParOf" srcId="{76102D4C-8DD3-41F9-BEDD-D6CB15E69907}" destId="{5691ADC7-4B9F-4C8F-886C-EF1D8FE87F17}" srcOrd="1" destOrd="0" presId="urn:microsoft.com/office/officeart/2005/8/layout/pyramid1#1"/>
    <dgm:cxn modelId="{BB350D45-C345-4FE1-8EEC-224DA781C2FD}" type="presParOf" srcId="{2BC50772-DB7F-4F2A-AEC3-01D27540B671}" destId="{A3FA185F-E1D6-4A5F-8C93-3658EBC8A141}" srcOrd="4" destOrd="0" presId="urn:microsoft.com/office/officeart/2005/8/layout/pyramid1#1"/>
    <dgm:cxn modelId="{19099535-84E5-4359-97FA-EA8CDDB634D4}" type="presParOf" srcId="{A3FA185F-E1D6-4A5F-8C93-3658EBC8A141}" destId="{BC6D38D5-970A-408E-BE1C-2F4374B74617}" srcOrd="0" destOrd="0" presId="urn:microsoft.com/office/officeart/2005/8/layout/pyramid1#1"/>
    <dgm:cxn modelId="{75F9D95E-DF41-4829-9B12-67F5D60C92BC}" type="presParOf" srcId="{A3FA185F-E1D6-4A5F-8C93-3658EBC8A141}" destId="{2F399CE0-525F-41E8-8BE6-ABF2C1EDB4A1}" srcOrd="1" destOrd="0" presId="urn:microsoft.com/office/officeart/2005/8/layout/pyramid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06ACC0-F4CD-445C-8407-82BFCF4B4882}">
      <dsp:nvSpPr>
        <dsp:cNvPr id="0" name=""/>
        <dsp:cNvSpPr/>
      </dsp:nvSpPr>
      <dsp:spPr>
        <a:xfrm>
          <a:off x="1734740" y="12358"/>
          <a:ext cx="1450471" cy="798537"/>
        </a:xfrm>
        <a:prstGeom prst="trapezoid">
          <a:avLst>
            <a:gd name="adj" fmla="val 51677"/>
          </a:avLst>
        </a:prstGeom>
        <a:gradFill rotWithShape="0">
          <a:gsLst>
            <a:gs pos="0">
              <a:srgbClr val="4F81BD">
                <a:shade val="80000"/>
                <a:hueOff val="0"/>
                <a:satOff val="0"/>
                <a:lumOff val="0"/>
                <a:alphaOff val="0"/>
                <a:satMod val="103000"/>
                <a:lumMod val="102000"/>
                <a:tint val="94000"/>
              </a:srgbClr>
            </a:gs>
            <a:gs pos="50000">
              <a:srgbClr val="4F81BD">
                <a:shade val="80000"/>
                <a:hueOff val="0"/>
                <a:satOff val="0"/>
                <a:lumOff val="0"/>
                <a:alphaOff val="0"/>
                <a:satMod val="110000"/>
                <a:lumMod val="100000"/>
                <a:shade val="100000"/>
              </a:srgbClr>
            </a:gs>
            <a:gs pos="100000">
              <a:srgbClr val="4F81BD">
                <a:shade val="80000"/>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zh-CN" altLang="en-US" sz="1400" b="1" kern="1200" dirty="0">
              <a:solidFill>
                <a:sysClr val="window" lastClr="FFFFFF"/>
              </a:solidFill>
              <a:latin typeface="微软雅黑" pitchFamily="34" charset="-122"/>
              <a:ea typeface="微软雅黑" pitchFamily="34" charset="-122"/>
            </a:rPr>
            <a:t>风格</a:t>
          </a:r>
          <a:endParaRPr lang="en-US" altLang="zh-CN" sz="1400" b="1" kern="1200" dirty="0">
            <a:solidFill>
              <a:sysClr val="window" lastClr="FFFFFF"/>
            </a:solidFill>
            <a:latin typeface="微软雅黑" pitchFamily="34" charset="-122"/>
            <a:ea typeface="微软雅黑" pitchFamily="34" charset="-122"/>
          </a:endParaRPr>
        </a:p>
        <a:p>
          <a:pPr marL="0" lvl="0" indent="0" algn="ctr" defTabSz="622300">
            <a:lnSpc>
              <a:spcPct val="100000"/>
            </a:lnSpc>
            <a:spcBef>
              <a:spcPct val="0"/>
            </a:spcBef>
            <a:spcAft>
              <a:spcPts val="0"/>
            </a:spcAft>
            <a:buNone/>
          </a:pPr>
          <a:r>
            <a:rPr lang="en-US" altLang="zh-CN" sz="1400" b="1" kern="1200" dirty="0">
              <a:solidFill>
                <a:sysClr val="window" lastClr="FFFFFF"/>
              </a:solidFill>
              <a:latin typeface="微软雅黑" pitchFamily="34" charset="-122"/>
              <a:ea typeface="微软雅黑" pitchFamily="34" charset="-122"/>
            </a:rPr>
            <a:t>/</a:t>
          </a:r>
          <a:r>
            <a:rPr lang="zh-CN" altLang="en-US" sz="1400" b="1" kern="1200" dirty="0">
              <a:solidFill>
                <a:sysClr val="window" lastClr="FFFFFF"/>
              </a:solidFill>
              <a:latin typeface="微软雅黑" pitchFamily="34" charset="-122"/>
              <a:ea typeface="微软雅黑" pitchFamily="34" charset="-122"/>
            </a:rPr>
            <a:t>主题</a:t>
          </a:r>
          <a:r>
            <a:rPr lang="en-US" altLang="zh-CN" sz="1400" b="1" kern="1200" dirty="0">
              <a:solidFill>
                <a:sysClr val="window" lastClr="FFFFFF"/>
              </a:solidFill>
              <a:latin typeface="微软雅黑" pitchFamily="34" charset="-122"/>
              <a:ea typeface="微软雅黑" pitchFamily="34" charset="-122"/>
            </a:rPr>
            <a:t>/</a:t>
          </a:r>
          <a:r>
            <a:rPr lang="zh-CN" altLang="en-US" sz="1400" b="1" kern="1200" dirty="0">
              <a:solidFill>
                <a:sysClr val="window" lastClr="FFFFFF"/>
              </a:solidFill>
              <a:latin typeface="微软雅黑" pitchFamily="34" charset="-122"/>
              <a:ea typeface="微软雅黑" pitchFamily="34" charset="-122"/>
            </a:rPr>
            <a:t>体裁</a:t>
          </a:r>
        </a:p>
      </dsp:txBody>
      <dsp:txXfrm>
        <a:off x="1734740" y="12358"/>
        <a:ext cx="1450471" cy="798537"/>
      </dsp:txXfrm>
    </dsp:sp>
    <dsp:sp modelId="{33D7668F-EED1-46FA-BE2F-A62578E14AC3}">
      <dsp:nvSpPr>
        <dsp:cNvPr id="0" name=""/>
        <dsp:cNvSpPr/>
      </dsp:nvSpPr>
      <dsp:spPr>
        <a:xfrm>
          <a:off x="1449476" y="778828"/>
          <a:ext cx="2033964" cy="606079"/>
        </a:xfrm>
        <a:prstGeom prst="trapezoid">
          <a:avLst>
            <a:gd name="adj" fmla="val 51677"/>
          </a:avLst>
        </a:prstGeom>
        <a:gradFill rotWithShape="0">
          <a:gsLst>
            <a:gs pos="0">
              <a:srgbClr val="4F81BD">
                <a:shade val="80000"/>
                <a:hueOff val="76561"/>
                <a:satOff val="-1098"/>
                <a:lumOff val="6404"/>
                <a:alphaOff val="0"/>
                <a:satMod val="103000"/>
                <a:lumMod val="102000"/>
                <a:tint val="94000"/>
              </a:srgbClr>
            </a:gs>
            <a:gs pos="50000">
              <a:srgbClr val="4F81BD">
                <a:shade val="80000"/>
                <a:hueOff val="76561"/>
                <a:satOff val="-1098"/>
                <a:lumOff val="6404"/>
                <a:alphaOff val="0"/>
                <a:satMod val="110000"/>
                <a:lumMod val="100000"/>
                <a:shade val="100000"/>
              </a:srgbClr>
            </a:gs>
            <a:gs pos="100000">
              <a:srgbClr val="4F81BD">
                <a:shade val="80000"/>
                <a:hueOff val="76561"/>
                <a:satOff val="-1098"/>
                <a:lumOff val="6404"/>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ysClr val="window" lastClr="FFFFFF"/>
              </a:solidFill>
              <a:latin typeface="微软雅黑" pitchFamily="34" charset="-122"/>
              <a:ea typeface="微软雅黑" pitchFamily="34" charset="-122"/>
            </a:rPr>
            <a:t>基础人物设置与 故事架构</a:t>
          </a:r>
        </a:p>
      </dsp:txBody>
      <dsp:txXfrm>
        <a:off x="1805419" y="778828"/>
        <a:ext cx="1322076" cy="606079"/>
      </dsp:txXfrm>
    </dsp:sp>
    <dsp:sp modelId="{AE690A04-72D6-46AE-B554-B0D1CF013162}">
      <dsp:nvSpPr>
        <dsp:cNvPr id="0" name=""/>
        <dsp:cNvSpPr/>
      </dsp:nvSpPr>
      <dsp:spPr>
        <a:xfrm>
          <a:off x="1250136" y="1392458"/>
          <a:ext cx="2429074" cy="434899"/>
        </a:xfrm>
        <a:prstGeom prst="trapezoid">
          <a:avLst>
            <a:gd name="adj" fmla="val 51677"/>
          </a:avLst>
        </a:prstGeom>
        <a:gradFill rotWithShape="0">
          <a:gsLst>
            <a:gs pos="0">
              <a:srgbClr val="4F81BD">
                <a:shade val="80000"/>
                <a:hueOff val="153123"/>
                <a:satOff val="-2196"/>
                <a:lumOff val="12807"/>
                <a:alphaOff val="0"/>
                <a:satMod val="103000"/>
                <a:lumMod val="102000"/>
                <a:tint val="94000"/>
              </a:srgbClr>
            </a:gs>
            <a:gs pos="50000">
              <a:srgbClr val="4F81BD">
                <a:shade val="80000"/>
                <a:hueOff val="153123"/>
                <a:satOff val="-2196"/>
                <a:lumOff val="12807"/>
                <a:alphaOff val="0"/>
                <a:satMod val="110000"/>
                <a:lumMod val="100000"/>
                <a:shade val="100000"/>
              </a:srgbClr>
            </a:gs>
            <a:gs pos="100000">
              <a:srgbClr val="4F81BD">
                <a:shade val="80000"/>
                <a:hueOff val="153123"/>
                <a:satOff val="-2196"/>
                <a:lumOff val="12807"/>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zh-CN" altLang="en-US" sz="1400" b="1" kern="1200" dirty="0">
              <a:solidFill>
                <a:sysClr val="window" lastClr="FFFFFF"/>
              </a:solidFill>
              <a:latin typeface="微软雅黑" pitchFamily="34" charset="-122"/>
              <a:ea typeface="微软雅黑" pitchFamily="34" charset="-122"/>
            </a:rPr>
            <a:t>故事主线、支线</a:t>
          </a:r>
          <a:endParaRPr lang="en-US" altLang="zh-CN" sz="1400" b="1" kern="1200" dirty="0">
            <a:solidFill>
              <a:sysClr val="window" lastClr="FFFFFF"/>
            </a:solidFill>
            <a:latin typeface="微软雅黑" pitchFamily="34" charset="-122"/>
            <a:ea typeface="微软雅黑" pitchFamily="34" charset="-122"/>
          </a:endParaRPr>
        </a:p>
      </dsp:txBody>
      <dsp:txXfrm>
        <a:off x="1675224" y="1392458"/>
        <a:ext cx="1578898" cy="434899"/>
      </dsp:txXfrm>
    </dsp:sp>
    <dsp:sp modelId="{832EE484-014F-488F-B7EC-4D79D2B76767}">
      <dsp:nvSpPr>
        <dsp:cNvPr id="0" name=""/>
        <dsp:cNvSpPr/>
      </dsp:nvSpPr>
      <dsp:spPr>
        <a:xfrm>
          <a:off x="229383" y="1845512"/>
          <a:ext cx="4461185" cy="1979325"/>
        </a:xfrm>
        <a:prstGeom prst="trapezoid">
          <a:avLst>
            <a:gd name="adj" fmla="val 51677"/>
          </a:avLst>
        </a:prstGeom>
        <a:gradFill rotWithShape="0">
          <a:gsLst>
            <a:gs pos="0">
              <a:srgbClr val="4F81BD">
                <a:shade val="80000"/>
                <a:hueOff val="229684"/>
                <a:satOff val="-3294"/>
                <a:lumOff val="19211"/>
                <a:alphaOff val="0"/>
                <a:satMod val="103000"/>
                <a:lumMod val="102000"/>
                <a:tint val="94000"/>
              </a:srgbClr>
            </a:gs>
            <a:gs pos="50000">
              <a:srgbClr val="4F81BD">
                <a:shade val="80000"/>
                <a:hueOff val="229684"/>
                <a:satOff val="-3294"/>
                <a:lumOff val="19211"/>
                <a:alphaOff val="0"/>
                <a:satMod val="110000"/>
                <a:lumMod val="100000"/>
                <a:shade val="100000"/>
              </a:srgbClr>
            </a:gs>
            <a:gs pos="100000">
              <a:srgbClr val="4F81BD">
                <a:shade val="80000"/>
                <a:hueOff val="229684"/>
                <a:satOff val="-3294"/>
                <a:lumOff val="19211"/>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3970" tIns="13970" rIns="13970" bIns="13970" numCol="1" spcCol="1270" anchor="ctr" anchorCtr="0">
          <a:noAutofit/>
        </a:bodyPr>
        <a:lstStyle/>
        <a:p>
          <a:pPr marL="0" lvl="0" indent="0" algn="ctr" defTabSz="488950">
            <a:lnSpc>
              <a:spcPct val="100000"/>
            </a:lnSpc>
            <a:spcBef>
              <a:spcPct val="0"/>
            </a:spcBef>
            <a:spcAft>
              <a:spcPts val="0"/>
            </a:spcAft>
            <a:buNone/>
          </a:pPr>
          <a:endParaRPr lang="en-US" altLang="zh-CN" sz="1100" b="1" kern="1200" dirty="0">
            <a:solidFill>
              <a:sysClr val="window" lastClr="FFFFFF"/>
            </a:solidFill>
            <a:latin typeface="微软雅黑" pitchFamily="34" charset="-122"/>
            <a:ea typeface="微软雅黑" pitchFamily="34" charset="-122"/>
          </a:endParaRPr>
        </a:p>
      </dsp:txBody>
      <dsp:txXfrm>
        <a:off x="1010090" y="1845512"/>
        <a:ext cx="2899770" cy="1979325"/>
      </dsp:txXfrm>
    </dsp:sp>
    <dsp:sp modelId="{BC6D38D5-970A-408E-BE1C-2F4374B74617}">
      <dsp:nvSpPr>
        <dsp:cNvPr id="0" name=""/>
        <dsp:cNvSpPr/>
      </dsp:nvSpPr>
      <dsp:spPr>
        <a:xfrm>
          <a:off x="0" y="3865272"/>
          <a:ext cx="4919951" cy="573471"/>
        </a:xfrm>
        <a:prstGeom prst="trapezoid">
          <a:avLst>
            <a:gd name="adj" fmla="val 51677"/>
          </a:avLst>
        </a:prstGeom>
        <a:gradFill rotWithShape="0">
          <a:gsLst>
            <a:gs pos="0">
              <a:srgbClr val="4F81BD">
                <a:shade val="80000"/>
                <a:hueOff val="306246"/>
                <a:satOff val="-4392"/>
                <a:lumOff val="25615"/>
                <a:alphaOff val="0"/>
                <a:satMod val="103000"/>
                <a:lumMod val="102000"/>
                <a:tint val="94000"/>
              </a:srgbClr>
            </a:gs>
            <a:gs pos="50000">
              <a:srgbClr val="4F81BD">
                <a:shade val="80000"/>
                <a:hueOff val="306246"/>
                <a:satOff val="-4392"/>
                <a:lumOff val="25615"/>
                <a:alphaOff val="0"/>
                <a:satMod val="110000"/>
                <a:lumMod val="100000"/>
                <a:shade val="100000"/>
              </a:srgbClr>
            </a:gs>
            <a:gs pos="100000">
              <a:srgbClr val="4F81BD">
                <a:shade val="80000"/>
                <a:hueOff val="306246"/>
                <a:satOff val="-4392"/>
                <a:lumOff val="25615"/>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solidFill>
                <a:sysClr val="window" lastClr="FFFFFF"/>
              </a:solidFill>
              <a:latin typeface="微软雅黑" pitchFamily="34" charset="-122"/>
              <a:ea typeface="微软雅黑" pitchFamily="34" charset="-122"/>
            </a:rPr>
            <a:t>动作、台词</a:t>
          </a:r>
        </a:p>
      </dsp:txBody>
      <dsp:txXfrm>
        <a:off x="860991" y="3865272"/>
        <a:ext cx="3197968" cy="57347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ysClr val="windowText" lastClr="000000"/>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 第一步</a:t>
            </a:r>
            <a:endParaRPr lang="zh-CN" altLang="en-US"/>
          </a:p>
          <a:p>
            <a:r>
              <a:rPr lang="zh-CN" altLang="en-US"/>
              <a:t>这是梵高临摹自米勒的同名作品。画面是一个农村的耕地，背面是农民的房屋。画的右方一位农妇扶着小女儿帮助她学步。左方女婴的农民父亲蹲在地上张开双手鼓励她向前走。这虽然是梵高临摹米勒的作品，但是整幅画都显露出梵高个人的风格。画面用色鲜明，多用蓝、黄和绿色。这些高明度及属于自然界的颜色，让人感受到活跃的生命力。他让画中的人和物框上厚实的黑色线条，这明显是受到日本艺术的影响，亦让画面增加实在的感觉。另外，他亦以弯曲旋转的笔触绘画树、灌木和农作物。这是他成熟画作中常用的手法，也令这画增加生气勃勃的气息。整幅农村景象让人感到农民的实在生命，平凡但跃动又充满亲情。</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DDBDF-422C-4DCF-8E8B-C6AE98C5FD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jpeg"/><Relationship Id="rId7" Type="http://schemas.openxmlformats.org/officeDocument/2006/relationships/image" Target="../media/image2.jpeg"/><Relationship Id="rId6" Type="http://schemas.openxmlformats.org/officeDocument/2006/relationships/image" Target="../media/image1.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0" Type="http://schemas.openxmlformats.org/officeDocument/2006/relationships/slideLayout" Target="../slideLayouts/slideLayout2.xml"/><Relationship Id="rId1"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9" Type="http://schemas.openxmlformats.org/officeDocument/2006/relationships/slideLayout" Target="../slideLayouts/slideLayout7.xml"/><Relationship Id="rId38" Type="http://schemas.openxmlformats.org/officeDocument/2006/relationships/tags" Target="../tags/tag37.xml"/><Relationship Id="rId37" Type="http://schemas.openxmlformats.org/officeDocument/2006/relationships/image" Target="../media/image23.png"/><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jpeg"/><Relationship Id="rId7" Type="http://schemas.openxmlformats.org/officeDocument/2006/relationships/image" Target="../media/image1.png"/><Relationship Id="rId6" Type="http://schemas.openxmlformats.org/officeDocument/2006/relationships/hyperlink" Target="../../../&#26149;&#26202;&#26434;&#25216;&#26790;&#34678;.flv" TargetMode="External"/><Relationship Id="rId5" Type="http://schemas.openxmlformats.org/officeDocument/2006/relationships/hyperlink" Target="&#26149;&#26202;&#26434;&#25216;&#26790;&#34678;.flv" TargetMode="External"/><Relationship Id="rId4" Type="http://schemas.openxmlformats.org/officeDocument/2006/relationships/hyperlink" Target="&#26472;&#20029;&#33805;%20&#23380;&#38592;&#33310;.f4v" TargetMode="External"/><Relationship Id="rId3" Type="http://schemas.openxmlformats.org/officeDocument/2006/relationships/hyperlink" Target="&#19978;&#28023;&#27665;&#26063;&#20048;&#22242;%20-%20&#40092;&#33457;&#35843;.mp3" TargetMode="External"/><Relationship Id="rId2" Type="http://schemas.openxmlformats.org/officeDocument/2006/relationships/hyperlink" Target="&#40644;&#26757;&#25103;.f4v" TargetMode="External"/><Relationship Id="rId1" Type="http://schemas.openxmlformats.org/officeDocument/2006/relationships/hyperlink" Target="&#26376;&#20809;&#12398;&#38642;&#28023;%20&#20037;&#30707;&#35753;.mp3" TargetMode="Externa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0.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hyperlink" Target="../../../&#20851;&#20110;&#36719;&#20214;&#33879;&#20316;&#26435;&#20445;&#25252;&#24847;&#35265;.doc" TargetMode="External"/><Relationship Id="rId1" Type="http://schemas.openxmlformats.org/officeDocument/2006/relationships/image" Target="../media/image30.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0.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hyperlink" Target="../&#33879;&#20316;&#26435;&#26696;&#20363;&#24211;/&#36203;&#21746;&#26063;&#20065;&#25919;&#24220;&#35785;&#37101;&#39042;&#31561;&#12298;&#20044;&#33487;&#37324;&#33337;&#27468;&#12299;&#26696;.doc"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2.jpeg"/><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7.png"/><Relationship Id="rId3" Type="http://schemas.openxmlformats.org/officeDocument/2006/relationships/image" Target="../media/image56.jpeg"/><Relationship Id="rId2" Type="http://schemas.openxmlformats.org/officeDocument/2006/relationships/image" Target="../media/image2.jpeg"/><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jpeg"/><Relationship Id="rId2" Type="http://schemas.openxmlformats.org/officeDocument/2006/relationships/image" Target="../media/image2.jpeg"/><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9" Type="http://schemas.openxmlformats.org/officeDocument/2006/relationships/slideLayout" Target="../slideLayouts/slideLayout7.xml"/><Relationship Id="rId18" Type="http://schemas.openxmlformats.org/officeDocument/2006/relationships/tags" Target="../tags/tag54.xml"/><Relationship Id="rId17" Type="http://schemas.openxmlformats.org/officeDocument/2006/relationships/image" Target="../media/image23.png"/><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38.xml"/></Relationships>
</file>

<file path=ppt/slides/_rels/slide73.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9" Type="http://schemas.openxmlformats.org/officeDocument/2006/relationships/slideLayout" Target="../slideLayouts/slideLayout7.xml"/><Relationship Id="rId18" Type="http://schemas.openxmlformats.org/officeDocument/2006/relationships/tags" Target="../tags/tag71.xml"/><Relationship Id="rId17" Type="http://schemas.openxmlformats.org/officeDocument/2006/relationships/image" Target="../media/image23.png"/><Relationship Id="rId16" Type="http://schemas.openxmlformats.org/officeDocument/2006/relationships/tags" Target="../tags/tag70.xml"/><Relationship Id="rId15" Type="http://schemas.openxmlformats.org/officeDocument/2006/relationships/tags" Target="../tags/tag69.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tags" Target="../tags/tag55.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277110" y="1209040"/>
            <a:ext cx="4947920" cy="819587"/>
          </a:xfrm>
        </p:spPr>
        <p:txBody>
          <a:bodyPr>
            <a:normAutofit fontScale="90000"/>
          </a:bodyPr>
          <a:lstStyle/>
          <a:p>
            <a:pPr algn="ctr" eaLnBrk="1" hangingPunct="1"/>
            <a:r>
              <a:rPr kumimoji="1" lang="zh-CN" altLang="en-US" sz="3200" dirty="0">
                <a:ea typeface="黑体" panose="02010609060101010101" pitchFamily="49" charset="-122"/>
              </a:rPr>
              <a:t>第二章    著作权法保护对象</a:t>
            </a:r>
            <a:endParaRPr kumimoji="1" lang="zh-CN" altLang="en-US" sz="3200" dirty="0">
              <a:ea typeface="黑体" panose="02010609060101010101" pitchFamily="49" charset="-122"/>
            </a:endParaRPr>
          </a:p>
        </p:txBody>
      </p:sp>
      <p:sp>
        <p:nvSpPr>
          <p:cNvPr id="3" name="内容占位符 2"/>
          <p:cNvSpPr>
            <a:spLocks noGrp="1"/>
          </p:cNvSpPr>
          <p:nvPr>
            <p:ph idx="1"/>
          </p:nvPr>
        </p:nvSpPr>
        <p:spPr>
          <a:xfrm>
            <a:off x="1849120" y="2292787"/>
            <a:ext cx="5709920" cy="3386653"/>
          </a:xfrm>
          <a:ln w="6350">
            <a:solidFill>
              <a:schemeClr val="tx1"/>
            </a:solidFill>
          </a:ln>
        </p:spPr>
        <p:txBody>
          <a:bodyPr>
            <a:normAutofit/>
          </a:bodyPr>
          <a:lstStyle/>
          <a:p>
            <a:pPr marL="342900" indent="-342900" defTabSz="342900" fontAlgn="base">
              <a:lnSpc>
                <a:spcPct val="220000"/>
              </a:lnSpc>
              <a:spcBef>
                <a:spcPct val="2000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作品概念及其构成要件</a:t>
            </a:r>
            <a:endParaRPr lang="zh-CN" altLang="en-US" b="1" dirty="0">
              <a:latin typeface="楷体" panose="02010609060101010101" pitchFamily="49" charset="-122"/>
              <a:ea typeface="楷体" panose="02010609060101010101" pitchFamily="49" charset="-122"/>
            </a:endParaRPr>
          </a:p>
          <a:p>
            <a:pPr marL="342900" indent="-342900" defTabSz="342900" fontAlgn="base">
              <a:lnSpc>
                <a:spcPct val="220000"/>
              </a:lnSpc>
              <a:spcBef>
                <a:spcPct val="2000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作品类型</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220000"/>
              </a:lnSpc>
              <a:spcBef>
                <a:spcPct val="2000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不受著作权法保护的对象</a:t>
            </a:r>
            <a:endParaRPr lang="en-US" altLang="zh-CN" b="1"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标题 287745"/>
          <p:cNvSpPr>
            <a:spLocks noGrp="1"/>
          </p:cNvSpPr>
          <p:nvPr>
            <p:ph type="title"/>
          </p:nvPr>
        </p:nvSpPr>
        <p:spPr>
          <a:xfrm>
            <a:off x="865299" y="1171336"/>
            <a:ext cx="5829300" cy="742950"/>
          </a:xfrm>
        </p:spPr>
        <p:txBody>
          <a:bodyPr vert="horz" lIns="69056" tIns="34529" rIns="69056" bIns="34529" rtlCol="0" anchor="ctr">
            <a:normAutofit/>
          </a:bodyPr>
          <a:lstStyle/>
          <a:p>
            <a:r>
              <a:rPr lang="zh-CN" altLang="en-US" sz="2400" dirty="0">
                <a:ea typeface="黑体" panose="02010609060101010101" pitchFamily="49" charset="-122"/>
              </a:rPr>
              <a:t>讨论：琼瑶 V. 于正</a:t>
            </a:r>
            <a:endParaRPr lang="zh-CN" altLang="en-US" sz="2400" dirty="0">
              <a:ea typeface="黑体" panose="02010609060101010101" pitchFamily="49" charset="-122"/>
            </a:endParaRPr>
          </a:p>
        </p:txBody>
      </p:sp>
      <p:grpSp>
        <p:nvGrpSpPr>
          <p:cNvPr id="8" name="组合 7"/>
          <p:cNvGrpSpPr/>
          <p:nvPr/>
        </p:nvGrpSpPr>
        <p:grpSpPr>
          <a:xfrm>
            <a:off x="314961" y="1914286"/>
            <a:ext cx="8374540" cy="4760283"/>
            <a:chOff x="1276588" y="473065"/>
            <a:chExt cx="10035021" cy="5420113"/>
          </a:xfrm>
          <a:solidFill>
            <a:schemeClr val="accent1"/>
          </a:solidFill>
        </p:grpSpPr>
        <p:grpSp>
          <p:nvGrpSpPr>
            <p:cNvPr id="11" name="组合 10"/>
            <p:cNvGrpSpPr/>
            <p:nvPr/>
          </p:nvGrpSpPr>
          <p:grpSpPr>
            <a:xfrm>
              <a:off x="1276588" y="473065"/>
              <a:ext cx="10035021" cy="5420113"/>
              <a:chOff x="1448198" y="502979"/>
              <a:chExt cx="10424138" cy="5420113"/>
            </a:xfrm>
            <a:grpFill/>
            <a:effectLst/>
          </p:grpSpPr>
          <p:graphicFrame>
            <p:nvGraphicFramePr>
              <p:cNvPr id="14" name="图示 13"/>
              <p:cNvGraphicFramePr/>
              <p:nvPr/>
            </p:nvGraphicFramePr>
            <p:xfrm>
              <a:off x="1634769" y="502979"/>
              <a:ext cx="6124069" cy="542011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4" name="下箭头 23"/>
              <p:cNvSpPr/>
              <p:nvPr/>
            </p:nvSpPr>
            <p:spPr>
              <a:xfrm>
                <a:off x="1765822" y="1199490"/>
                <a:ext cx="346989" cy="3130365"/>
              </a:xfrm>
              <a:prstGeom prst="downArrow">
                <a:avLst/>
              </a:prstGeom>
              <a:grpFill/>
              <a:ln w="25400" cap="flat" cmpd="sng" algn="ctr">
                <a:solidFill>
                  <a:sysClr val="window" lastClr="FFFFFF"/>
                </a:solidFill>
                <a:prstDash val="solid"/>
              </a:ln>
              <a:effectLst/>
            </p:spPr>
            <p:txBody>
              <a:bodyPr rtlCol="0" anchor="ctr"/>
              <a:lstStyle/>
              <a:p>
                <a:pPr algn="ctr"/>
                <a:endParaRPr lang="zh-CN" altLang="en-US" sz="1350"/>
              </a:p>
            </p:txBody>
          </p:sp>
          <p:sp>
            <p:nvSpPr>
              <p:cNvPr id="26" name="TextBox 5"/>
              <p:cNvSpPr txBox="1"/>
              <p:nvPr/>
            </p:nvSpPr>
            <p:spPr>
              <a:xfrm>
                <a:off x="1635304" y="766116"/>
                <a:ext cx="643053" cy="338555"/>
              </a:xfrm>
              <a:prstGeom prst="rect">
                <a:avLst/>
              </a:prstGeom>
              <a:grpFill/>
              <a:ln>
                <a:solidFill>
                  <a:sysClr val="window" lastClr="FFFFFF"/>
                </a:solidFill>
              </a:ln>
            </p:spPr>
            <p:txBody>
              <a:bodyPr wrap="none" rtlCol="0">
                <a:spAutoFit/>
              </a:bodyPr>
              <a:lstStyle/>
              <a:p>
                <a:r>
                  <a:rPr lang="zh-CN" altLang="en-US" sz="1050" b="1" dirty="0">
                    <a:solidFill>
                      <a:sysClr val="window" lastClr="FFFFFF"/>
                    </a:solidFill>
                    <a:latin typeface="微软雅黑" panose="020B0503020204020204" charset="-122"/>
                    <a:ea typeface="微软雅黑" panose="020B0503020204020204" charset="-122"/>
                  </a:rPr>
                  <a:t>思想</a:t>
                </a:r>
                <a:endParaRPr lang="zh-CN" altLang="en-US" sz="1050" b="1" dirty="0">
                  <a:solidFill>
                    <a:sysClr val="window" lastClr="FFFFFF"/>
                  </a:solidFill>
                  <a:latin typeface="微软雅黑" panose="020B0503020204020204" charset="-122"/>
                  <a:ea typeface="微软雅黑" panose="020B0503020204020204" charset="-122"/>
                </a:endParaRPr>
              </a:p>
            </p:txBody>
          </p:sp>
          <p:sp>
            <p:nvSpPr>
              <p:cNvPr id="28" name="TextBox 6"/>
              <p:cNvSpPr txBox="1"/>
              <p:nvPr/>
            </p:nvSpPr>
            <p:spPr>
              <a:xfrm>
                <a:off x="1565813" y="4590953"/>
                <a:ext cx="643054" cy="338555"/>
              </a:xfrm>
              <a:prstGeom prst="rect">
                <a:avLst/>
              </a:prstGeom>
              <a:grpFill/>
              <a:ln>
                <a:solidFill>
                  <a:sysClr val="window" lastClr="FFFFFF"/>
                </a:solidFill>
              </a:ln>
            </p:spPr>
            <p:txBody>
              <a:bodyPr wrap="none" rtlCol="0">
                <a:spAutoFit/>
              </a:bodyPr>
              <a:lstStyle/>
              <a:p>
                <a:r>
                  <a:rPr lang="zh-CN" altLang="en-US" sz="1050" b="1" dirty="0">
                    <a:solidFill>
                      <a:sysClr val="window" lastClr="FFFFFF"/>
                    </a:solidFill>
                    <a:latin typeface="微软雅黑" panose="020B0503020204020204" charset="-122"/>
                    <a:ea typeface="微软雅黑" panose="020B0503020204020204" charset="-122"/>
                  </a:rPr>
                  <a:t>表达</a:t>
                </a:r>
                <a:endParaRPr lang="zh-CN" altLang="en-US" sz="1050" b="1" dirty="0">
                  <a:solidFill>
                    <a:sysClr val="window" lastClr="FFFFFF"/>
                  </a:solidFill>
                  <a:latin typeface="微软雅黑" panose="020B0503020204020204" charset="-122"/>
                  <a:ea typeface="微软雅黑" panose="020B0503020204020204" charset="-122"/>
                </a:endParaRPr>
              </a:p>
            </p:txBody>
          </p:sp>
          <p:cxnSp>
            <p:nvCxnSpPr>
              <p:cNvPr id="33" name="直接连接符 32"/>
              <p:cNvCxnSpPr/>
              <p:nvPr/>
            </p:nvCxnSpPr>
            <p:spPr>
              <a:xfrm>
                <a:off x="1448198" y="1420096"/>
                <a:ext cx="10424138" cy="0"/>
              </a:xfrm>
              <a:prstGeom prst="line">
                <a:avLst/>
              </a:prstGeom>
              <a:grpFill/>
              <a:ln w="19050" cap="flat" cmpd="sng" algn="ctr">
                <a:solidFill>
                  <a:srgbClr val="FF0000"/>
                </a:solidFill>
                <a:prstDash val="dash"/>
              </a:ln>
              <a:effectLst/>
            </p:spPr>
          </p:cxnSp>
          <p:cxnSp>
            <p:nvCxnSpPr>
              <p:cNvPr id="34" name="直接连接符 33"/>
              <p:cNvCxnSpPr/>
              <p:nvPr/>
            </p:nvCxnSpPr>
            <p:spPr>
              <a:xfrm>
                <a:off x="1487658" y="4468901"/>
                <a:ext cx="10312153" cy="0"/>
              </a:xfrm>
              <a:prstGeom prst="line">
                <a:avLst/>
              </a:prstGeom>
              <a:grpFill/>
              <a:ln w="19050" cap="flat" cmpd="sng" algn="ctr">
                <a:solidFill>
                  <a:srgbClr val="FF0000"/>
                </a:solidFill>
                <a:prstDash val="dash"/>
              </a:ln>
              <a:effectLst/>
            </p:spPr>
          </p:cxnSp>
        </p:grpSp>
        <p:grpSp>
          <p:nvGrpSpPr>
            <p:cNvPr id="35" name="组合 34"/>
            <p:cNvGrpSpPr/>
            <p:nvPr/>
          </p:nvGrpSpPr>
          <p:grpSpPr>
            <a:xfrm>
              <a:off x="3178389" y="2809752"/>
              <a:ext cx="2554061" cy="1576972"/>
              <a:chOff x="3178389" y="2809752"/>
              <a:chExt cx="2554061" cy="1576972"/>
            </a:xfrm>
            <a:grpFill/>
          </p:grpSpPr>
          <p:sp>
            <p:nvSpPr>
              <p:cNvPr id="36" name="TextBox 20"/>
              <p:cNvSpPr txBox="1"/>
              <p:nvPr/>
            </p:nvSpPr>
            <p:spPr>
              <a:xfrm>
                <a:off x="3178389" y="2809753"/>
                <a:ext cx="845089" cy="1576971"/>
              </a:xfrm>
              <a:prstGeom prst="rect">
                <a:avLst/>
              </a:prstGeom>
              <a:grpFill/>
              <a:ln w="19050">
                <a:solidFill>
                  <a:sysClr val="window" lastClr="FFFFFF"/>
                </a:solidFill>
              </a:ln>
            </p:spPr>
            <p:txBody>
              <a:bodyPr wrap="square" rtlCol="0">
                <a:spAutoFit/>
              </a:bodyPr>
              <a:lstStyle/>
              <a:p>
                <a:pPr algn="ctr"/>
                <a:r>
                  <a:rPr lang="zh-CN" altLang="en-US" sz="1400" b="1" dirty="0">
                    <a:solidFill>
                      <a:sysClr val="window" lastClr="FFFFFF"/>
                    </a:solidFill>
                    <a:latin typeface="微软雅黑" panose="020B0503020204020204" charset="-122"/>
                    <a:ea typeface="微软雅黑" panose="020B0503020204020204" charset="-122"/>
                  </a:rPr>
                  <a:t>具体人物设置</a:t>
                </a:r>
                <a:endParaRPr lang="en-US" altLang="zh-CN" sz="1400" b="1" dirty="0">
                  <a:solidFill>
                    <a:sysClr val="window" lastClr="FFFFFF"/>
                  </a:solidFill>
                  <a:latin typeface="微软雅黑" panose="020B0503020204020204" charset="-122"/>
                  <a:ea typeface="微软雅黑" panose="020B0503020204020204" charset="-122"/>
                </a:endParaRPr>
              </a:p>
              <a:p>
                <a:pPr algn="ctr"/>
                <a:r>
                  <a:rPr lang="zh-CN" altLang="en-US" sz="1400" b="1" dirty="0">
                    <a:solidFill>
                      <a:sysClr val="window" lastClr="FFFFFF"/>
                    </a:solidFill>
                    <a:latin typeface="微软雅黑" panose="020B0503020204020204" charset="-122"/>
                    <a:ea typeface="微软雅黑" panose="020B0503020204020204" charset="-122"/>
                  </a:rPr>
                  <a:t>具体人物关系</a:t>
                </a:r>
                <a:endParaRPr lang="zh-CN" altLang="en-US" sz="1400" b="1" dirty="0">
                  <a:solidFill>
                    <a:sysClr val="window" lastClr="FFFFFF"/>
                  </a:solidFill>
                  <a:latin typeface="微软雅黑" panose="020B0503020204020204" charset="-122"/>
                  <a:ea typeface="微软雅黑" panose="020B0503020204020204" charset="-122"/>
                </a:endParaRPr>
              </a:p>
            </p:txBody>
          </p:sp>
          <p:grpSp>
            <p:nvGrpSpPr>
              <p:cNvPr id="37" name="组合 36"/>
              <p:cNvGrpSpPr/>
              <p:nvPr/>
            </p:nvGrpSpPr>
            <p:grpSpPr>
              <a:xfrm>
                <a:off x="4916757" y="2809752"/>
                <a:ext cx="815693" cy="1576971"/>
                <a:chOff x="4772741" y="2809752"/>
                <a:chExt cx="815693" cy="1576971"/>
              </a:xfrm>
              <a:grpFill/>
            </p:grpSpPr>
            <p:sp>
              <p:nvSpPr>
                <p:cNvPr id="46" name="矩形 45"/>
                <p:cNvSpPr/>
                <p:nvPr/>
              </p:nvSpPr>
              <p:spPr>
                <a:xfrm>
                  <a:off x="4772741" y="2809752"/>
                  <a:ext cx="815693" cy="1576971"/>
                </a:xfrm>
                <a:prstGeom prst="rect">
                  <a:avLst/>
                </a:prstGeom>
                <a:grpFill/>
                <a:ln w="25400" cap="flat" cmpd="sng" algn="ctr">
                  <a:solidFill>
                    <a:sysClr val="window" lastClr="FFFFFF"/>
                  </a:solidFill>
                  <a:prstDash val="solid"/>
                </a:ln>
                <a:effectLst/>
              </p:spPr>
              <p:txBody>
                <a:bodyPr rtlCol="0" anchor="ctr"/>
                <a:lstStyle/>
                <a:p>
                  <a:pPr algn="ctr"/>
                  <a:endParaRPr lang="zh-CN" altLang="en-US" sz="1350"/>
                </a:p>
              </p:txBody>
            </p:sp>
            <p:grpSp>
              <p:nvGrpSpPr>
                <p:cNvPr id="38" name="组合 37"/>
                <p:cNvGrpSpPr/>
                <p:nvPr/>
              </p:nvGrpSpPr>
              <p:grpSpPr>
                <a:xfrm>
                  <a:off x="4857744" y="2832716"/>
                  <a:ext cx="717132" cy="1517320"/>
                  <a:chOff x="4857744" y="2832716"/>
                  <a:chExt cx="717132" cy="1517320"/>
                </a:xfrm>
                <a:grpFill/>
              </p:grpSpPr>
              <p:sp>
                <p:nvSpPr>
                  <p:cNvPr id="39" name="TextBox 2"/>
                  <p:cNvSpPr txBox="1"/>
                  <p:nvPr/>
                </p:nvSpPr>
                <p:spPr>
                  <a:xfrm>
                    <a:off x="4857744" y="2832716"/>
                    <a:ext cx="664964" cy="350438"/>
                  </a:xfrm>
                  <a:prstGeom prst="rect">
                    <a:avLst/>
                  </a:prstGeom>
                  <a:grpFill/>
                </p:spPr>
                <p:txBody>
                  <a:bodyPr wrap="square" rtlCol="0">
                    <a:spAutoFit/>
                  </a:bodyPr>
                  <a:lstStyle/>
                  <a:p>
                    <a:r>
                      <a:rPr lang="zh-CN" altLang="en-US" sz="1400" b="1" dirty="0">
                        <a:solidFill>
                          <a:sysClr val="window" lastClr="FFFFFF"/>
                        </a:solidFill>
                        <a:latin typeface="微软雅黑" panose="020B0503020204020204" charset="-122"/>
                        <a:ea typeface="微软雅黑" panose="020B0503020204020204" charset="-122"/>
                      </a:rPr>
                      <a:t>事件</a:t>
                    </a:r>
                    <a:endParaRPr lang="zh-CN" altLang="en-US" sz="1400" b="1" dirty="0">
                      <a:solidFill>
                        <a:sysClr val="window" lastClr="FFFFFF"/>
                      </a:solidFill>
                      <a:latin typeface="微软雅黑" panose="020B0503020204020204" charset="-122"/>
                      <a:ea typeface="微软雅黑" panose="020B0503020204020204" charset="-122"/>
                    </a:endParaRPr>
                  </a:p>
                </p:txBody>
              </p:sp>
              <p:cxnSp>
                <p:nvCxnSpPr>
                  <p:cNvPr id="40" name="直接连接符 39"/>
                  <p:cNvCxnSpPr/>
                  <p:nvPr/>
                </p:nvCxnSpPr>
                <p:spPr>
                  <a:xfrm>
                    <a:off x="5214128" y="3842598"/>
                    <a:ext cx="0" cy="216024"/>
                  </a:xfrm>
                  <a:prstGeom prst="line">
                    <a:avLst/>
                  </a:prstGeom>
                  <a:grpFill/>
                  <a:ln w="28575" cap="flat" cmpd="sng" algn="ctr">
                    <a:solidFill>
                      <a:sysClr val="window" lastClr="FFFFFF"/>
                    </a:solidFill>
                    <a:prstDash val="sysDot"/>
                  </a:ln>
                  <a:effectLst/>
                </p:spPr>
              </p:cxnSp>
              <p:sp>
                <p:nvSpPr>
                  <p:cNvPr id="41" name="TextBox 14"/>
                  <p:cNvSpPr txBox="1"/>
                  <p:nvPr/>
                </p:nvSpPr>
                <p:spPr>
                  <a:xfrm>
                    <a:off x="4886053" y="3190112"/>
                    <a:ext cx="664473" cy="350438"/>
                  </a:xfrm>
                  <a:prstGeom prst="rect">
                    <a:avLst/>
                  </a:prstGeom>
                  <a:grpFill/>
                </p:spPr>
                <p:txBody>
                  <a:bodyPr wrap="square" rtlCol="0">
                    <a:spAutoFit/>
                  </a:bodyPr>
                  <a:lstStyle/>
                  <a:p>
                    <a:r>
                      <a:rPr lang="zh-CN" altLang="en-US" sz="1400" b="1" dirty="0">
                        <a:solidFill>
                          <a:sysClr val="window" lastClr="FFFFFF"/>
                        </a:solidFill>
                        <a:latin typeface="微软雅黑" panose="020B0503020204020204" charset="-122"/>
                        <a:ea typeface="微软雅黑" panose="020B0503020204020204" charset="-122"/>
                      </a:rPr>
                      <a:t>情节</a:t>
                    </a:r>
                    <a:endParaRPr lang="zh-CN" altLang="en-US" sz="1400" b="1" dirty="0">
                      <a:solidFill>
                        <a:sysClr val="window" lastClr="FFFFFF"/>
                      </a:solidFill>
                      <a:latin typeface="微软雅黑" panose="020B0503020204020204" charset="-122"/>
                      <a:ea typeface="微软雅黑" panose="020B0503020204020204" charset="-122"/>
                    </a:endParaRPr>
                  </a:p>
                </p:txBody>
              </p:sp>
              <p:cxnSp>
                <p:nvCxnSpPr>
                  <p:cNvPr id="42" name="直接连接符 41"/>
                  <p:cNvCxnSpPr/>
                  <p:nvPr/>
                </p:nvCxnSpPr>
                <p:spPr>
                  <a:xfrm>
                    <a:off x="5201957" y="3068946"/>
                    <a:ext cx="0" cy="216024"/>
                  </a:xfrm>
                  <a:prstGeom prst="line">
                    <a:avLst/>
                  </a:prstGeom>
                  <a:grpFill/>
                  <a:ln w="28575" cap="flat" cmpd="sng" algn="ctr">
                    <a:solidFill>
                      <a:sysClr val="window" lastClr="FFFFFF"/>
                    </a:solidFill>
                    <a:prstDash val="sysDot"/>
                  </a:ln>
                  <a:effectLst/>
                </p:spPr>
              </p:cxnSp>
              <p:sp>
                <p:nvSpPr>
                  <p:cNvPr id="43" name="TextBox 16"/>
                  <p:cNvSpPr txBox="1"/>
                  <p:nvPr/>
                </p:nvSpPr>
                <p:spPr>
                  <a:xfrm>
                    <a:off x="4873876" y="3573377"/>
                    <a:ext cx="663963" cy="350438"/>
                  </a:xfrm>
                  <a:prstGeom prst="rect">
                    <a:avLst/>
                  </a:prstGeom>
                  <a:grpFill/>
                </p:spPr>
                <p:txBody>
                  <a:bodyPr wrap="square" rtlCol="0">
                    <a:spAutoFit/>
                  </a:bodyPr>
                  <a:lstStyle/>
                  <a:p>
                    <a:r>
                      <a:rPr lang="zh-CN" altLang="en-US" sz="1400" b="1" dirty="0">
                        <a:solidFill>
                          <a:sysClr val="window" lastClr="FFFFFF"/>
                        </a:solidFill>
                        <a:latin typeface="微软雅黑" panose="020B0503020204020204" charset="-122"/>
                        <a:ea typeface="微软雅黑" panose="020B0503020204020204" charset="-122"/>
                      </a:rPr>
                      <a:t>桥段</a:t>
                    </a:r>
                    <a:endParaRPr lang="zh-CN" altLang="en-US" sz="1400" b="1" dirty="0">
                      <a:solidFill>
                        <a:sysClr val="window" lastClr="FFFFFF"/>
                      </a:solidFill>
                      <a:latin typeface="微软雅黑" panose="020B0503020204020204" charset="-122"/>
                      <a:ea typeface="微软雅黑" panose="020B0503020204020204" charset="-122"/>
                    </a:endParaRPr>
                  </a:p>
                </p:txBody>
              </p:sp>
              <p:cxnSp>
                <p:nvCxnSpPr>
                  <p:cNvPr id="44" name="直接连接符 43"/>
                  <p:cNvCxnSpPr/>
                  <p:nvPr/>
                </p:nvCxnSpPr>
                <p:spPr>
                  <a:xfrm>
                    <a:off x="5214130" y="3405850"/>
                    <a:ext cx="0" cy="216024"/>
                  </a:xfrm>
                  <a:prstGeom prst="line">
                    <a:avLst/>
                  </a:prstGeom>
                  <a:grpFill/>
                  <a:ln w="28575" cap="flat" cmpd="sng" algn="ctr">
                    <a:solidFill>
                      <a:sysClr val="window" lastClr="FFFFFF"/>
                    </a:solidFill>
                    <a:prstDash val="sysDot"/>
                  </a:ln>
                  <a:effectLst/>
                </p:spPr>
              </p:cxnSp>
              <p:sp>
                <p:nvSpPr>
                  <p:cNvPr id="45" name="TextBox 18"/>
                  <p:cNvSpPr txBox="1"/>
                  <p:nvPr/>
                </p:nvSpPr>
                <p:spPr>
                  <a:xfrm>
                    <a:off x="4893439" y="3999598"/>
                    <a:ext cx="681437" cy="350438"/>
                  </a:xfrm>
                  <a:prstGeom prst="rect">
                    <a:avLst/>
                  </a:prstGeom>
                  <a:grpFill/>
                </p:spPr>
                <p:txBody>
                  <a:bodyPr wrap="square" rtlCol="0">
                    <a:spAutoFit/>
                  </a:bodyPr>
                  <a:lstStyle/>
                  <a:p>
                    <a:r>
                      <a:rPr lang="zh-CN" altLang="en-US" sz="1400" b="1" dirty="0">
                        <a:solidFill>
                          <a:sysClr val="window" lastClr="FFFFFF"/>
                        </a:solidFill>
                        <a:latin typeface="微软雅黑" panose="020B0503020204020204" charset="-122"/>
                        <a:ea typeface="微软雅黑" panose="020B0503020204020204" charset="-122"/>
                      </a:rPr>
                      <a:t>场景</a:t>
                    </a:r>
                    <a:endParaRPr lang="zh-CN" altLang="en-US" sz="1400" b="1" dirty="0">
                      <a:solidFill>
                        <a:sysClr val="window" lastClr="FFFFFF"/>
                      </a:solidFill>
                      <a:latin typeface="微软雅黑" panose="020B0503020204020204" charset="-122"/>
                      <a:ea typeface="微软雅黑" panose="020B0503020204020204" charset="-122"/>
                    </a:endParaRPr>
                  </a:p>
                </p:txBody>
              </p:sp>
            </p:grpSp>
          </p:grpSp>
          <p:cxnSp>
            <p:nvCxnSpPr>
              <p:cNvPr id="47" name="直接箭头连接符 46"/>
              <p:cNvCxnSpPr/>
              <p:nvPr/>
            </p:nvCxnSpPr>
            <p:spPr>
              <a:xfrm>
                <a:off x="4155848" y="3458027"/>
                <a:ext cx="648000" cy="0"/>
              </a:xfrm>
              <a:prstGeom prst="straightConnector1">
                <a:avLst/>
              </a:prstGeom>
              <a:grpFill/>
              <a:ln w="12700" cap="flat" cmpd="sng" algn="ctr">
                <a:solidFill>
                  <a:sysClr val="window" lastClr="FFFFFF"/>
                </a:solidFill>
                <a:prstDash val="solid"/>
                <a:tailEnd type="arrow"/>
              </a:ln>
              <a:effectLst/>
            </p:spPr>
          </p:cxnSp>
          <p:cxnSp>
            <p:nvCxnSpPr>
              <p:cNvPr id="48" name="直接箭头连接符 47"/>
              <p:cNvCxnSpPr/>
              <p:nvPr/>
            </p:nvCxnSpPr>
            <p:spPr>
              <a:xfrm flipH="1" flipV="1">
                <a:off x="4155848" y="3543246"/>
                <a:ext cx="648000" cy="1"/>
              </a:xfrm>
              <a:prstGeom prst="straightConnector1">
                <a:avLst/>
              </a:prstGeom>
              <a:grpFill/>
              <a:ln w="12700" cap="flat" cmpd="sng" algn="ctr">
                <a:solidFill>
                  <a:sysClr val="window" lastClr="FFFFFF"/>
                </a:solidFill>
                <a:prstDash val="solid"/>
                <a:tailEnd type="arrow"/>
              </a:ln>
              <a:effectLst/>
            </p:spPr>
          </p:cxnSp>
          <p:sp>
            <p:nvSpPr>
              <p:cNvPr id="49" name="TextBox 28"/>
              <p:cNvSpPr txBox="1"/>
              <p:nvPr/>
            </p:nvSpPr>
            <p:spPr>
              <a:xfrm>
                <a:off x="4234924" y="3681379"/>
                <a:ext cx="590083" cy="315394"/>
              </a:xfrm>
              <a:prstGeom prst="rect">
                <a:avLst/>
              </a:prstGeom>
              <a:grpFill/>
            </p:spPr>
            <p:txBody>
              <a:bodyPr wrap="none" rtlCol="0">
                <a:spAutoFit/>
              </a:bodyPr>
              <a:lstStyle/>
              <a:p>
                <a:r>
                  <a:rPr lang="zh-CN" altLang="en-US" sz="1200" b="1" dirty="0">
                    <a:solidFill>
                      <a:sysClr val="window" lastClr="FFFFFF"/>
                    </a:solidFill>
                    <a:latin typeface="微软雅黑" panose="020B0503020204020204" charset="-122"/>
                    <a:ea typeface="微软雅黑" panose="020B0503020204020204" charset="-122"/>
                  </a:rPr>
                  <a:t>交互</a:t>
                </a:r>
                <a:endParaRPr lang="zh-CN" altLang="en-US" sz="1200" b="1" dirty="0">
                  <a:solidFill>
                    <a:sysClr val="window" lastClr="FFFFFF"/>
                  </a:solidFill>
                  <a:latin typeface="微软雅黑" panose="020B0503020204020204" charset="-122"/>
                  <a:ea typeface="微软雅黑" panose="020B0503020204020204" charset="-122"/>
                </a:endParaRPr>
              </a:p>
            </p:txBody>
          </p:sp>
          <p:sp>
            <p:nvSpPr>
              <p:cNvPr id="50" name="TextBox 29"/>
              <p:cNvSpPr txBox="1"/>
              <p:nvPr/>
            </p:nvSpPr>
            <p:spPr>
              <a:xfrm>
                <a:off x="4222783" y="3044621"/>
                <a:ext cx="590083" cy="315394"/>
              </a:xfrm>
              <a:prstGeom prst="rect">
                <a:avLst/>
              </a:prstGeom>
              <a:grpFill/>
            </p:spPr>
            <p:txBody>
              <a:bodyPr wrap="none" rtlCol="0">
                <a:spAutoFit/>
              </a:bodyPr>
              <a:lstStyle/>
              <a:p>
                <a:r>
                  <a:rPr lang="zh-CN" altLang="en-US" sz="1200" b="1" dirty="0">
                    <a:solidFill>
                      <a:sysClr val="window" lastClr="FFFFFF"/>
                    </a:solidFill>
                    <a:latin typeface="微软雅黑" panose="020B0503020204020204" charset="-122"/>
                    <a:ea typeface="微软雅黑" panose="020B0503020204020204" charset="-122"/>
                  </a:rPr>
                  <a:t>嵌入</a:t>
                </a:r>
                <a:endParaRPr lang="zh-CN" altLang="en-US" sz="1200" b="1" dirty="0">
                  <a:solidFill>
                    <a:sysClr val="window" lastClr="FFFFFF"/>
                  </a:solidFill>
                  <a:latin typeface="微软雅黑" panose="020B0503020204020204" charset="-122"/>
                  <a:ea typeface="微软雅黑" panose="020B0503020204020204" charset="-122"/>
                </a:endParaRPr>
              </a:p>
            </p:txBody>
          </p:sp>
        </p:grpSp>
      </p:grpSp>
      <p:sp>
        <p:nvSpPr>
          <p:cNvPr id="75" name="文本占位符 18434"/>
          <p:cNvSpPr>
            <a:spLocks noGrp="1"/>
          </p:cNvSpPr>
          <p:nvPr/>
        </p:nvSpPr>
        <p:spPr>
          <a:xfrm>
            <a:off x="4663440" y="1975148"/>
            <a:ext cx="1178560" cy="401081"/>
          </a:xfrm>
          <a:prstGeom prst="rect">
            <a:avLst/>
          </a:prstGeom>
          <a:noFill/>
          <a:ln w="12700">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spcBef>
                <a:spcPts val="0"/>
              </a:spcBef>
              <a:buNone/>
            </a:pPr>
            <a:r>
              <a:rPr lang="zh-CN" altLang="en-US" sz="1500" dirty="0" err="1"/>
              <a:t>偷龙转凤</a:t>
            </a:r>
            <a:endParaRPr lang="zh-CN" altLang="en-US" sz="1500" dirty="0" err="1"/>
          </a:p>
          <a:p>
            <a:pPr marL="0" indent="0">
              <a:lnSpc>
                <a:spcPct val="150000"/>
              </a:lnSpc>
              <a:spcBef>
                <a:spcPts val="0"/>
              </a:spcBef>
              <a:buNone/>
            </a:pPr>
            <a:endParaRPr lang="zh-CN" altLang="en-US" sz="2100" dirty="0" err="1"/>
          </a:p>
          <a:p>
            <a:pPr>
              <a:lnSpc>
                <a:spcPct val="150000"/>
              </a:lnSpc>
              <a:spcBef>
                <a:spcPts val="0"/>
              </a:spcBef>
            </a:pPr>
            <a:endParaRPr lang="zh-CN" altLang="en-US" sz="2100" dirty="0" err="1"/>
          </a:p>
        </p:txBody>
      </p:sp>
      <p:sp>
        <p:nvSpPr>
          <p:cNvPr id="76" name="文本占位符 18434"/>
          <p:cNvSpPr>
            <a:spLocks noGrp="1"/>
          </p:cNvSpPr>
          <p:nvPr/>
        </p:nvSpPr>
        <p:spPr>
          <a:xfrm>
            <a:off x="4663440" y="2328818"/>
            <a:ext cx="3923348" cy="371149"/>
          </a:xfrm>
          <a:prstGeom prst="rect">
            <a:avLst/>
          </a:prstGeom>
          <a:noFill/>
          <a:ln w="12700">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spcBef>
                <a:spcPts val="0"/>
              </a:spcBef>
              <a:buNone/>
            </a:pPr>
            <a:r>
              <a:rPr lang="zh-CN" altLang="en-US" sz="1500" dirty="0" err="1"/>
              <a:t>福晋无子，侧房施压，为保住地位偷龙转凤</a:t>
            </a:r>
            <a:endParaRPr lang="zh-CN" altLang="en-US" sz="1500" dirty="0" err="1"/>
          </a:p>
          <a:p>
            <a:pPr marL="0" indent="0">
              <a:lnSpc>
                <a:spcPct val="150000"/>
              </a:lnSpc>
              <a:spcBef>
                <a:spcPts val="0"/>
              </a:spcBef>
              <a:buNone/>
            </a:pPr>
            <a:endParaRPr lang="en-US" altLang="zh-CN" sz="1800" dirty="0" err="1"/>
          </a:p>
          <a:p>
            <a:pPr marL="0" indent="0">
              <a:lnSpc>
                <a:spcPct val="150000"/>
              </a:lnSpc>
              <a:spcBef>
                <a:spcPts val="0"/>
              </a:spcBef>
              <a:buNone/>
            </a:pPr>
            <a:endParaRPr lang="zh-CN" altLang="en-US" sz="2100" dirty="0" err="1"/>
          </a:p>
          <a:p>
            <a:pPr marL="0" indent="0">
              <a:lnSpc>
                <a:spcPct val="150000"/>
              </a:lnSpc>
              <a:spcBef>
                <a:spcPts val="0"/>
              </a:spcBef>
              <a:buNone/>
            </a:pPr>
            <a:endParaRPr lang="zh-CN" altLang="en-US" sz="2100" dirty="0"/>
          </a:p>
        </p:txBody>
      </p:sp>
      <p:sp>
        <p:nvSpPr>
          <p:cNvPr id="89" name="文本占位符 18434"/>
          <p:cNvSpPr>
            <a:spLocks noGrp="1"/>
          </p:cNvSpPr>
          <p:nvPr/>
        </p:nvSpPr>
        <p:spPr>
          <a:xfrm>
            <a:off x="4678181" y="2872867"/>
            <a:ext cx="4092600" cy="2289389"/>
          </a:xfrm>
          <a:prstGeom prst="rect">
            <a:avLst/>
          </a:prstGeom>
          <a:noFill/>
          <a:ln w="12700">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spcBef>
                <a:spcPts val="0"/>
              </a:spcBef>
              <a:buNone/>
            </a:pPr>
            <a:r>
              <a:rPr lang="zh-CN" altLang="en-US" sz="1600" dirty="0" err="1">
                <a:effectLst/>
              </a:rPr>
              <a:t>《梅花烙》：清朝乾隆年间，硕亲王府福晋倩柔已为王爷生下三个女儿，王爷没有子嗣，恰逢王爷寿辰，回疆舞女翩翩被作为寿礼献予王爷。倩柔在府中地位遭受威胁，此胎如再生女孩，则可能地位不保。姐姐婉柔便出主意，如果再生女孩，则不惜偷龙转凤换成男孩。生产当夜，倩柔生下女婴，婉柔将换出的女婴遗弃溪边。遗弃女婴前，倩柔在女婴肩头烙下梅花烙，作为日后相认的证据。</a:t>
            </a:r>
            <a:endParaRPr lang="zh-CN" altLang="en-US" sz="1500" dirty="0" err="1">
              <a:effectLst/>
            </a:endParaRPr>
          </a:p>
          <a:p>
            <a:pPr marL="0" indent="0">
              <a:lnSpc>
                <a:spcPct val="150000"/>
              </a:lnSpc>
              <a:spcBef>
                <a:spcPts val="0"/>
              </a:spcBef>
              <a:buNone/>
            </a:pPr>
            <a:endParaRPr lang="zh-CN" altLang="en-US" sz="2100" dirty="0" err="1"/>
          </a:p>
          <a:p>
            <a:pPr marL="0" indent="0">
              <a:lnSpc>
                <a:spcPct val="150000"/>
              </a:lnSpc>
              <a:spcBef>
                <a:spcPts val="0"/>
              </a:spcBef>
              <a:buNone/>
            </a:pPr>
            <a:endParaRPr lang="zh-CN" altLang="en-US" sz="2100" dirty="0"/>
          </a:p>
        </p:txBody>
      </p:sp>
      <p:sp>
        <p:nvSpPr>
          <p:cNvPr id="90" name="椭圆 89"/>
          <p:cNvSpPr/>
          <p:nvPr/>
        </p:nvSpPr>
        <p:spPr>
          <a:xfrm>
            <a:off x="552194" y="3377404"/>
            <a:ext cx="296704" cy="121158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1" name="图片 30"/>
          <p:cNvPicPr>
            <a:picLocks noChangeAspect="1"/>
          </p:cNvPicPr>
          <p:nvPr/>
        </p:nvPicPr>
        <p:blipFill>
          <a:blip r:embed="rId6"/>
          <a:stretch>
            <a:fillRect/>
          </a:stretch>
        </p:blipFill>
        <p:spPr>
          <a:xfrm>
            <a:off x="0" y="2032"/>
            <a:ext cx="9144000" cy="1103376"/>
          </a:xfrm>
          <a:prstGeom prst="rect">
            <a:avLst/>
          </a:prstGeom>
        </p:spPr>
      </p:pic>
      <p:pic>
        <p:nvPicPr>
          <p:cNvPr id="32" name="图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51" name="内容占位符 4" descr="12570417_999897.jpg"/>
          <p:cNvPicPr>
            <a:picLocks noGrp="1" noChangeAspect="1"/>
          </p:cNvPicPr>
          <p:nvPr>
            <p:ph idx="1"/>
          </p:nvPr>
        </p:nvPicPr>
        <p:blipFill>
          <a:blip r:embed="rId8" cstate="print"/>
          <a:srcRect/>
          <a:stretch>
            <a:fillRect/>
          </a:stretch>
        </p:blipFill>
        <p:spPr>
          <a:xfrm>
            <a:off x="6649375" y="1082063"/>
            <a:ext cx="1767185" cy="1152581"/>
          </a:xfrm>
        </p:spPr>
      </p:pic>
      <p:pic>
        <p:nvPicPr>
          <p:cNvPr id="52" name="Picture 2" descr="d:\PROGRA~1\360se6\USERDA~1\Temp\132618~1.JPG"/>
          <p:cNvPicPr>
            <a:picLocks noChangeAspect="1" noChangeArrowheads="1"/>
          </p:cNvPicPr>
          <p:nvPr/>
        </p:nvPicPr>
        <p:blipFill>
          <a:blip r:embed="rId9" cstate="print"/>
          <a:srcRect/>
          <a:stretch>
            <a:fillRect/>
          </a:stretch>
        </p:blipFill>
        <p:spPr bwMode="auto">
          <a:xfrm>
            <a:off x="5922513" y="5525389"/>
            <a:ext cx="1866482" cy="114918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checkerboard(across)">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checkerboard(across)">
                                      <p:cBhvr>
                                        <p:cTn id="1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3590" y="2225040"/>
            <a:ext cx="7889240" cy="3107690"/>
          </a:xfrm>
          <a:prstGeom prst="rect">
            <a:avLst/>
          </a:prstGeom>
          <a:noFill/>
          <a:extLst>
            <a:ext uri="{909E8E84-426E-40DD-AFC4-6F175D3DCCD1}">
              <a14:hiddenFill xmlns:a14="http://schemas.microsoft.com/office/drawing/2010/main">
                <a:solidFill>
                  <a:schemeClr val="accent1">
                    <a:lumMod val="50000"/>
                  </a:schemeClr>
                </a:solidFill>
              </a14:hiddenFill>
            </a:ext>
          </a:extLst>
        </p:spPr>
        <p:txBody>
          <a:bodyPr wrap="square">
            <a:spAutoFit/>
          </a:bodyPr>
          <a:lstStyle/>
          <a:p>
            <a:pPr>
              <a:lnSpc>
                <a:spcPct val="150000"/>
              </a:lnSpc>
            </a:pPr>
            <a:r>
              <a:rPr lang="en-US" altLang="zh-CN" sz="2400" b="1" dirty="0">
                <a:solidFill>
                  <a:schemeClr val="tx1"/>
                </a:solidFill>
                <a:latin typeface="华文楷体" panose="02010600040101010101" pitchFamily="2" charset="-122"/>
                <a:ea typeface="华文楷体" panose="02010600040101010101" pitchFamily="2" charset="-122"/>
              </a:rPr>
              <a:t>1</a:t>
            </a:r>
            <a:r>
              <a:rPr lang="zh-CN" altLang="en-US" sz="2400" b="1" dirty="0">
                <a:solidFill>
                  <a:schemeClr val="tx1"/>
                </a:solidFill>
                <a:latin typeface="华文楷体" panose="02010600040101010101" pitchFamily="2" charset="-122"/>
                <a:ea typeface="华文楷体" panose="02010600040101010101" pitchFamily="2" charset="-122"/>
              </a:rPr>
              <a:t>、思想范畴</a:t>
            </a:r>
            <a:endParaRPr lang="zh-CN" altLang="en-US" sz="2100" b="1" dirty="0">
              <a:solidFill>
                <a:schemeClr val="tx1"/>
              </a:solidFill>
              <a:latin typeface="华文楷体" panose="02010600040101010101" pitchFamily="2" charset="-122"/>
              <a:ea typeface="华文楷体" panose="02010600040101010101" pitchFamily="2" charset="-122"/>
            </a:endParaRPr>
          </a:p>
          <a:p>
            <a:pPr>
              <a:lnSpc>
                <a:spcPct val="200000"/>
              </a:lnSpc>
            </a:pPr>
            <a:r>
              <a:rPr lang="zh-CN" altLang="en-US" sz="2000" dirty="0">
                <a:solidFill>
                  <a:schemeClr val="tx1"/>
                </a:solidFill>
                <a:latin typeface="华文楷体" panose="02010600040101010101" pitchFamily="2" charset="-122"/>
                <a:ea typeface="华文楷体" panose="02010600040101010101" pitchFamily="2" charset="-122"/>
              </a:rPr>
              <a:t>题材：作品中描绘的具体事物或社会现象</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200000"/>
              </a:lnSpc>
            </a:pPr>
            <a:r>
              <a:rPr lang="zh-CN" altLang="en-US" sz="2000" dirty="0">
                <a:solidFill>
                  <a:schemeClr val="tx1"/>
                </a:solidFill>
                <a:latin typeface="华文楷体" panose="02010600040101010101" pitchFamily="2" charset="-122"/>
                <a:ea typeface="华文楷体" panose="02010600040101010101" pitchFamily="2" charset="-122"/>
              </a:rPr>
              <a:t>主题：作品通过描绘现实生活或塑造艺术形象所表现出来的思想意义</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200000"/>
              </a:lnSpc>
            </a:pPr>
            <a:r>
              <a:rPr lang="zh-CN" altLang="en-US" sz="2000" dirty="0">
                <a:solidFill>
                  <a:schemeClr val="tx1"/>
                </a:solidFill>
                <a:latin typeface="华文楷体" panose="02010600040101010101" pitchFamily="2" charset="-122"/>
                <a:ea typeface="华文楷体" panose="02010600040101010101" pitchFamily="2" charset="-122"/>
              </a:rPr>
              <a:t>事实：某一事物的发展过程和规律</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200000"/>
              </a:lnSpc>
            </a:pPr>
            <a:r>
              <a:rPr lang="zh-CN" altLang="en-US" sz="2000" dirty="0">
                <a:solidFill>
                  <a:schemeClr val="tx1"/>
                </a:solidFill>
                <a:latin typeface="华文楷体" panose="02010600040101010101" pitchFamily="2" charset="-122"/>
                <a:ea typeface="华文楷体" panose="02010600040101010101" pitchFamily="2" charset="-122"/>
              </a:rPr>
              <a:t>素材：未经加工的原始材料</a:t>
            </a:r>
            <a:endParaRPr lang="zh-CN" altLang="en-US" sz="2000" dirty="0">
              <a:solidFill>
                <a:schemeClr val="tx1"/>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0" y="2032"/>
            <a:ext cx="9144000" cy="110337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8435" name="文本占位符 18434"/>
          <p:cNvSpPr>
            <a:spLocks noGrp="1"/>
          </p:cNvSpPr>
          <p:nvPr/>
        </p:nvSpPr>
        <p:spPr>
          <a:xfrm>
            <a:off x="451485" y="1347470"/>
            <a:ext cx="3129280" cy="636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algn="l">
              <a:lnSpc>
                <a:spcPct val="150000"/>
              </a:lnSpc>
              <a:spcBef>
                <a:spcPts val="0"/>
              </a:spcBef>
              <a:buNone/>
            </a:pPr>
            <a:r>
              <a:rPr lang="zh-CN" altLang="en-US" sz="2400" dirty="0">
                <a:latin typeface="+mj-lt"/>
                <a:ea typeface="黑体" panose="02010609060101010101" pitchFamily="49" charset="-122"/>
                <a:cs typeface="+mj-cs"/>
              </a:rPr>
              <a:t>（四）类型化</a:t>
            </a:r>
            <a:endParaRPr lang="zh-CN" altLang="en-US" sz="2400" dirty="0">
              <a:latin typeface="+mj-lt"/>
              <a:ea typeface="黑体" panose="02010609060101010101" pitchFamily="49" charset="-122"/>
              <a:cs typeface="+mj-cs"/>
              <a:sym typeface="+mn-ea"/>
            </a:endParaRPr>
          </a:p>
        </p:txBody>
      </p:sp>
    </p:spTree>
  </p:cSld>
  <p:clrMapOvr>
    <a:masterClrMapping/>
  </p:clrMapOvr>
  <p:transition spd="slow">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7080" y="3840480"/>
            <a:ext cx="7679055" cy="1938020"/>
          </a:xfrm>
          <a:prstGeom prst="rect">
            <a:avLst/>
          </a:prstGeom>
          <a:solidFill>
            <a:schemeClr val="accent1">
              <a:lumMod val="50000"/>
            </a:schemeClr>
          </a:solidFill>
        </p:spPr>
        <p:txBody>
          <a:bodyPr wrap="square">
            <a:spAutoFit/>
          </a:bodyPr>
          <a:lstStyle/>
          <a:p>
            <a:pPr>
              <a:lnSpc>
                <a:spcPct val="200000"/>
              </a:lnSpc>
            </a:pPr>
            <a:r>
              <a:rPr lang="zh-CN" altLang="zh-CN" sz="2000" dirty="0">
                <a:solidFill>
                  <a:srgbClr val="FFC000"/>
                </a:solidFill>
                <a:latin typeface="华文楷体" panose="02010600040101010101" pitchFamily="2" charset="-122"/>
                <a:ea typeface="华文楷体" panose="02010600040101010101" pitchFamily="2" charset="-122"/>
              </a:rPr>
              <a:t>作品的表达元素：足够具体的人物设置、人物关系、情节事件、情节发展串联、人物与情节的交互关系、矛盾冲突等，通常会融入作者的独创性智慧创作，凝结着整部作品最为闪光的独创表达</a:t>
            </a:r>
            <a:endParaRPr lang="zh-CN" altLang="zh-CN" sz="2000" dirty="0">
              <a:solidFill>
                <a:srgbClr val="FFC00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1"/>
          <a:stretch>
            <a:fillRect/>
          </a:stretch>
        </p:blipFill>
        <p:spPr>
          <a:xfrm>
            <a:off x="0" y="2032"/>
            <a:ext cx="9144000" cy="110337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5" name="文本占位符 24578"/>
          <p:cNvSpPr txBox="1"/>
          <p:nvPr/>
        </p:nvSpPr>
        <p:spPr>
          <a:xfrm>
            <a:off x="669290" y="1157605"/>
            <a:ext cx="7994015" cy="2439035"/>
          </a:xfrm>
          <a:prstGeom prst="rect">
            <a:avLst/>
          </a:prstGeom>
          <a:ln w="9525">
            <a:noFill/>
            <a:miter/>
          </a:ln>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spcBef>
                <a:spcPts val="0"/>
              </a:spcBef>
            </a:pP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、表达形式：</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作者通过文字、声音、语言、动作、线条、色彩等符号将自己的思想、情感、意志等</a:t>
            </a:r>
            <a:r>
              <a:rPr lang="zh-CN" altLang="zh-CN" sz="20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表现于外部</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，能够为人们所直接或间接地看到、听到或感触到的形式。</a:t>
            </a:r>
            <a:endParaRPr lang="zh-CN" altLang="en-US" sz="2000" dirty="0">
              <a:latin typeface="+mn-ea"/>
            </a:endParaRPr>
          </a:p>
          <a:p>
            <a:pPr marL="0" indent="0">
              <a:lnSpc>
                <a:spcPct val="150000"/>
              </a:lnSpc>
              <a:spcBef>
                <a:spcPts val="0"/>
              </a:spcBef>
              <a:buFont typeface="Arial" panose="020B0604020202090204" pitchFamily="34" charset="0"/>
              <a:buNone/>
            </a:pPr>
            <a:r>
              <a:rPr lang="zh-CN" altLang="en-US" sz="1800" dirty="0">
                <a:latin typeface="+mn-ea"/>
              </a:rPr>
              <a:t>              </a:t>
            </a:r>
            <a:endParaRPr lang="zh-CN" altLang="en-US" sz="1800" dirty="0">
              <a:latin typeface="+mn-ea"/>
            </a:endParaRPr>
          </a:p>
          <a:p>
            <a:pPr marL="0" indent="0">
              <a:lnSpc>
                <a:spcPct val="150000"/>
              </a:lnSpc>
              <a:spcBef>
                <a:spcPts val="0"/>
              </a:spcBef>
              <a:buFont typeface="Arial" panose="020B0604020202090204" pitchFamily="34" charset="0"/>
              <a:buNone/>
            </a:pPr>
            <a:r>
              <a:rPr lang="zh-CN" altLang="en-US" sz="1800" dirty="0">
                <a:latin typeface="+mn-ea"/>
              </a:rPr>
              <a:t>        “眼中之竹”、“胸中之竹”、“手中之竹”</a:t>
            </a:r>
            <a:endParaRPr lang="zh-CN" altLang="en-US" sz="1800" dirty="0">
              <a:latin typeface="+mn-ea"/>
            </a:endParaRPr>
          </a:p>
          <a:p>
            <a:pPr marL="0" indent="0">
              <a:lnSpc>
                <a:spcPct val="150000"/>
              </a:lnSpc>
              <a:spcBef>
                <a:spcPts val="0"/>
              </a:spcBef>
              <a:buFont typeface="Arial" panose="020B0604020202090204" pitchFamily="34" charset="0"/>
              <a:buNone/>
            </a:pPr>
            <a:endParaRPr lang="zh-CN" altLang="en-US" sz="1800" dirty="0">
              <a:latin typeface="+mn-ea"/>
            </a:endParaRPr>
          </a:p>
        </p:txBody>
      </p:sp>
      <p:sp>
        <p:nvSpPr>
          <p:cNvPr id="6" name="矩形 5"/>
          <p:cNvSpPr/>
          <p:nvPr/>
        </p:nvSpPr>
        <p:spPr>
          <a:xfrm>
            <a:off x="3809127" y="3062368"/>
            <a:ext cx="1355408" cy="533876"/>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文本占位符 24578"/>
          <p:cNvSpPr>
            <a:spLocks noGrp="1"/>
          </p:cNvSpPr>
          <p:nvPr>
            <p:ph type="body" idx="1"/>
          </p:nvPr>
        </p:nvSpPr>
        <p:spPr>
          <a:xfrm>
            <a:off x="514985" y="1235710"/>
            <a:ext cx="8128635" cy="4286250"/>
          </a:xfrm>
          <a:ln w="9525">
            <a:noFill/>
            <a:miter/>
          </a:ln>
        </p:spPr>
        <p:txBody>
          <a:bodyPr>
            <a:normAutofit lnSpcReduction="20000"/>
          </a:bodyPr>
          <a:lstStyle/>
          <a:p>
            <a:pPr marL="0" indent="0">
              <a:lnSpc>
                <a:spcPct val="150000"/>
              </a:lnSpc>
              <a:spcBef>
                <a:spcPts val="0"/>
              </a:spcBef>
              <a:buNone/>
            </a:pPr>
            <a:r>
              <a:rPr lang="zh-CN" altLang="en-US" sz="2400" dirty="0">
                <a:latin typeface="+mj-lt"/>
                <a:ea typeface="黑体" panose="02010609060101010101" pitchFamily="49" charset="-122"/>
                <a:cs typeface="+mj-cs"/>
              </a:rPr>
              <a:t>（五）例外</a:t>
            </a:r>
            <a:endParaRPr lang="zh-CN" altLang="en-US" sz="2700" dirty="0">
              <a:latin typeface="+mj-lt"/>
              <a:ea typeface="黑体" panose="02010609060101010101" pitchFamily="49" charset="-122"/>
              <a:cs typeface="+mj-cs"/>
            </a:endParaRPr>
          </a:p>
          <a:p>
            <a:pPr fontAlgn="auto">
              <a:lnSpc>
                <a:spcPct val="200000"/>
              </a:lnSpc>
              <a:spcBef>
                <a:spcPts val="0"/>
              </a:spcBef>
            </a:pPr>
            <a:r>
              <a:rPr lang="zh-CN" altLang="en-US" sz="2400" b="1" dirty="0">
                <a:latin typeface="华文楷体" panose="02010600040101010101" pitchFamily="2" charset="-122"/>
                <a:ea typeface="华文楷体" panose="02010600040101010101" pitchFamily="2" charset="-122"/>
              </a:rPr>
              <a:t>合并原则：</a:t>
            </a:r>
            <a:r>
              <a:rPr lang="zh-CN" altLang="en-US" sz="2000" dirty="0">
                <a:latin typeface="华文楷体" panose="02010600040101010101" pitchFamily="2" charset="-122"/>
                <a:ea typeface="华文楷体" panose="02010600040101010101" pitchFamily="2" charset="-122"/>
              </a:rPr>
              <a:t>由于表达方式具有有限性，当特定思想只有有限的表达方式，甚至只有唯一表达方式时，思想与表达密切关联以至于混合在一起，为了避免思想受到著作权法的保护，所以思想的表达也不应该受到著作权法的保护。</a:t>
            </a:r>
            <a:endParaRPr lang="en-US" altLang="zh-CN" sz="2000" dirty="0">
              <a:latin typeface="华文楷体" panose="02010600040101010101" pitchFamily="2" charset="-122"/>
              <a:ea typeface="华文楷体" panose="02010600040101010101" pitchFamily="2" charset="-122"/>
            </a:endParaRPr>
          </a:p>
          <a:p>
            <a:pPr fontAlgn="auto">
              <a:lnSpc>
                <a:spcPct val="200000"/>
              </a:lnSpc>
              <a:spcBef>
                <a:spcPts val="0"/>
              </a:spcBef>
            </a:pPr>
            <a:r>
              <a:rPr lang="zh-CN" altLang="en-US" sz="2400" b="1" dirty="0">
                <a:latin typeface="华文楷体" panose="02010600040101010101" pitchFamily="2" charset="-122"/>
                <a:ea typeface="华文楷体" panose="02010600040101010101" pitchFamily="2" charset="-122"/>
              </a:rPr>
              <a:t>情景原则：</a:t>
            </a:r>
            <a:r>
              <a:rPr lang="zh-CN" altLang="en-US" sz="2000" dirty="0">
                <a:latin typeface="华文楷体" panose="02010600040101010101" pitchFamily="2" charset="-122"/>
                <a:ea typeface="华文楷体" panose="02010600040101010101" pitchFamily="2" charset="-122"/>
              </a:rPr>
              <a:t>对于主题或中心思想相同的故事所必定发生的情节场景，不应予以保护</a:t>
            </a:r>
            <a:endParaRPr lang="zh-CN" altLang="en-US" sz="18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3"/>
          <p:cNvSpPr/>
          <p:nvPr/>
        </p:nvSpPr>
        <p:spPr>
          <a:xfrm>
            <a:off x="1614488" y="3702320"/>
            <a:ext cx="5916930" cy="403957"/>
          </a:xfrm>
          <a:prstGeom prst="rect">
            <a:avLst/>
          </a:prstGeom>
          <a:noFill/>
          <a:ln w="9525">
            <a:noFill/>
            <a:miter/>
          </a:ln>
        </p:spPr>
        <p:txBody>
          <a:bodyPr anchor="ctr">
            <a:spAutoFit/>
          </a:bodyPr>
          <a:lstStyle/>
          <a:p>
            <a:pPr indent="383540">
              <a:lnSpc>
                <a:spcPct val="150000"/>
              </a:lnSpc>
              <a:spcBef>
                <a:spcPts val="1350"/>
              </a:spcBef>
              <a:buClr>
                <a:srgbClr val="92D050"/>
              </a:buClr>
              <a:buFont typeface="Wingdings" panose="05000000000000000000" pitchFamily="2" charset="2"/>
              <a:buChar char="l"/>
            </a:pPr>
            <a:endParaRPr lang="zh-CN" altLang="en-US" sz="1350" dirty="0">
              <a:latin typeface="Arial" panose="020B0604020202090204" pitchFamily="34" charset="0"/>
              <a:ea typeface="宋体" panose="02010600030101010101" pitchFamily="2" charset="-122"/>
            </a:endParaRPr>
          </a:p>
        </p:txBody>
      </p:sp>
      <p:sp>
        <p:nvSpPr>
          <p:cNvPr id="7170" name="标题 7169"/>
          <p:cNvSpPr>
            <a:spLocks noGrp="1"/>
          </p:cNvSpPr>
          <p:nvPr>
            <p:ph type="title"/>
          </p:nvPr>
        </p:nvSpPr>
        <p:spPr>
          <a:xfrm>
            <a:off x="972662" y="1284862"/>
            <a:ext cx="5945981" cy="709136"/>
          </a:xfrm>
          <a:ln w="9525">
            <a:noFill/>
            <a:miter/>
          </a:ln>
        </p:spPr>
        <p:txBody>
          <a:bodyPr anchor="ctr"/>
          <a:lstStyle/>
          <a:p>
            <a:pPr algn="l"/>
            <a:r>
              <a:rPr lang="zh-CN" altLang="en-US" sz="2400" dirty="0">
                <a:ea typeface="黑体" panose="02010609060101010101" pitchFamily="49" charset="-122"/>
              </a:rPr>
              <a:t>五、独创性</a:t>
            </a:r>
            <a:endParaRPr lang="zh-CN" altLang="en-US" sz="2400" dirty="0">
              <a:ea typeface="黑体" panose="02010609060101010101" pitchFamily="49" charset="-122"/>
            </a:endParaRPr>
          </a:p>
        </p:txBody>
      </p:sp>
      <p:sp>
        <p:nvSpPr>
          <p:cNvPr id="4" name="文本框 3"/>
          <p:cNvSpPr txBox="1"/>
          <p:nvPr/>
        </p:nvSpPr>
        <p:spPr>
          <a:xfrm>
            <a:off x="717550" y="1998345"/>
            <a:ext cx="7748905" cy="3830955"/>
          </a:xfrm>
          <a:prstGeom prst="rect">
            <a:avLst/>
          </a:prstGeom>
          <a:noFill/>
        </p:spPr>
        <p:txBody>
          <a:bodyPr wrap="square" rtlCol="0" anchor="t">
            <a:spAutoFit/>
          </a:bodyPr>
          <a:lstStyle/>
          <a:p>
            <a:pPr fontAlgn="base">
              <a:lnSpc>
                <a:spcPct val="150000"/>
              </a:lnSpc>
              <a:spcAft>
                <a:spcPts val="900"/>
              </a:spcAft>
              <a:buClr>
                <a:schemeClr val="tx2"/>
              </a:buClr>
              <a:buSzPct val="75000"/>
            </a:pPr>
            <a:r>
              <a:rPr lang="zh-CN" altLang="en-US" sz="2400" dirty="0">
                <a:latin typeface="幼圆" panose="02010509060101010101" charset="-122"/>
                <a:ea typeface="幼圆" panose="02010509060101010101" charset="-122"/>
                <a:sym typeface="+mn-ea"/>
              </a:rPr>
              <a:t>（一）含义</a:t>
            </a:r>
            <a:endParaRPr lang="en-US" altLang="zh-CN" sz="2100" dirty="0">
              <a:latin typeface="幼圆" panose="02010509060101010101" charset="-122"/>
              <a:ea typeface="幼圆" panose="02010509060101010101" charset="-122"/>
            </a:endParaRPr>
          </a:p>
          <a:p>
            <a:pPr marL="257175" indent="-257175" fontAlgn="base">
              <a:lnSpc>
                <a:spcPct val="150000"/>
              </a:lnSpc>
              <a:buClr>
                <a:schemeClr val="tx2"/>
              </a:buClr>
              <a:buSzPct val="750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sym typeface="+mn-ea"/>
              </a:rPr>
              <a:t>独创性：</a:t>
            </a:r>
            <a:r>
              <a:rPr lang="zh-CN" altLang="en-US" sz="2000" dirty="0">
                <a:latin typeface="华文楷体" panose="02010600040101010101" pitchFamily="2" charset="-122"/>
                <a:ea typeface="华文楷体" panose="02010600040101010101" pitchFamily="2" charset="-122"/>
                <a:sym typeface="+mn-ea"/>
              </a:rPr>
              <a:t>作品是作者独立构思或者选择、取舍、安排、设计的结果，既不是依已有的形式复制而来，也不是依照既定的程序、程式、手法推理和运算而来，更不是抄袭、剽窃而来。</a:t>
            </a:r>
            <a:endParaRPr lang="zh-CN" altLang="en-US" sz="2000" dirty="0">
              <a:latin typeface="华文楷体" panose="02010600040101010101" pitchFamily="2" charset="-122"/>
              <a:ea typeface="华文楷体" panose="02010600040101010101" pitchFamily="2" charset="-122"/>
              <a:sym typeface="+mn-ea"/>
            </a:endParaRPr>
          </a:p>
          <a:p>
            <a:pPr marL="702945" indent="-342900" fontAlgn="base">
              <a:lnSpc>
                <a:spcPct val="150000"/>
              </a:lnSpc>
              <a:buClr>
                <a:schemeClr val="tx2"/>
              </a:buClr>
              <a:buSzPct val="75000"/>
              <a:buFont typeface="Wingdings" panose="05000000000000000000" charset="0"/>
              <a:buChar char="u"/>
            </a:pPr>
            <a:r>
              <a:rPr lang="zh-CN" altLang="en-US" sz="2000" dirty="0">
                <a:latin typeface="华文楷体" panose="02010600040101010101" pitchFamily="2" charset="-122"/>
                <a:ea typeface="华文楷体" panose="02010600040101010101" pitchFamily="2" charset="-122"/>
                <a:sym typeface="+mn-ea"/>
              </a:rPr>
              <a:t>独创性是创作行为在作品中的反映，针对的是</a:t>
            </a:r>
            <a:r>
              <a:rPr lang="zh-CN" altLang="en-US" sz="2000" b="1" dirty="0">
                <a:solidFill>
                  <a:srgbClr val="FF0000"/>
                </a:solidFill>
                <a:latin typeface="华文楷体" panose="02010600040101010101" pitchFamily="2" charset="-122"/>
                <a:ea typeface="华文楷体" panose="02010600040101010101" pitchFamily="2" charset="-122"/>
                <a:sym typeface="+mn-ea"/>
              </a:rPr>
              <a:t>表达形式</a:t>
            </a:r>
            <a:endParaRPr lang="zh-CN" altLang="en-US" sz="2000" b="1" dirty="0">
              <a:solidFill>
                <a:srgbClr val="FF0000"/>
              </a:solidFill>
              <a:latin typeface="华文楷体" panose="02010600040101010101" pitchFamily="2" charset="-122"/>
              <a:ea typeface="华文楷体" panose="02010600040101010101" pitchFamily="2" charset="-122"/>
              <a:sym typeface="+mn-ea"/>
            </a:endParaRPr>
          </a:p>
          <a:p>
            <a:pPr marL="702945" indent="-342900" fontAlgn="base">
              <a:lnSpc>
                <a:spcPct val="150000"/>
              </a:lnSpc>
              <a:buClr>
                <a:schemeClr val="tx2"/>
              </a:buClr>
              <a:buSzPct val="75000"/>
              <a:buFont typeface="Wingdings" panose="05000000000000000000" charset="0"/>
              <a:buChar char="u"/>
            </a:pPr>
            <a:r>
              <a:rPr lang="zh-CN" altLang="en-US" sz="2000" dirty="0">
                <a:latin typeface="华文楷体" panose="02010600040101010101" pitchFamily="2" charset="-122"/>
                <a:ea typeface="华文楷体" panose="02010600040101010101" pitchFamily="2" charset="-122"/>
                <a:sym typeface="+mn-ea"/>
              </a:rPr>
              <a:t>为他人创作进行组织工作、提供咨询意见、物质条件或者进行其他辅助工作，不构成创作，也不产生独创性作品</a:t>
            </a:r>
            <a:endParaRPr lang="zh-CN" altLang="en-US" dirty="0">
              <a:latin typeface="Arial" panose="020B0604020202090204" pitchFamily="34" charset="0"/>
              <a:ea typeface="宋体" panose="02010600030101010101" pitchFamily="2" charset="-122"/>
            </a:endParaRPr>
          </a:p>
          <a:p>
            <a:pPr lvl="0"/>
            <a:endParaRPr lang="zh-CN" altLang="en-US" sz="1350" dirty="0"/>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占位符 18434"/>
          <p:cNvSpPr>
            <a:spLocks noGrp="1"/>
          </p:cNvSpPr>
          <p:nvPr>
            <p:ph type="body" idx="1"/>
          </p:nvPr>
        </p:nvSpPr>
        <p:spPr>
          <a:xfrm>
            <a:off x="765810" y="1569085"/>
            <a:ext cx="3622675" cy="3135630"/>
          </a:xfrm>
        </p:spPr>
        <p:txBody>
          <a:bodyPr/>
          <a:lstStyle/>
          <a:p>
            <a:pPr marL="0" indent="0">
              <a:lnSpc>
                <a:spcPct val="150000"/>
              </a:lnSpc>
              <a:spcBef>
                <a:spcPts val="0"/>
              </a:spcBef>
              <a:buNone/>
            </a:pPr>
            <a:r>
              <a:rPr lang="zh-CN" altLang="en-US" sz="2400" dirty="0">
                <a:latin typeface="幼圆" panose="02010509060101010101" charset="-122"/>
                <a:ea typeface="幼圆" panose="02010509060101010101" charset="-122"/>
              </a:rPr>
              <a:t>（二）</a:t>
            </a:r>
            <a:r>
              <a:rPr lang="zh-CN" altLang="en-US" sz="2400" dirty="0">
                <a:sym typeface="+mn-ea"/>
              </a:rPr>
              <a:t>为什么需要独创性</a:t>
            </a:r>
            <a:endParaRPr lang="zh-CN" altLang="en-US" sz="2100" dirty="0">
              <a:sym typeface="+mn-ea"/>
            </a:endParaRPr>
          </a:p>
          <a:p>
            <a:pPr marL="0" indent="0">
              <a:lnSpc>
                <a:spcPct val="150000"/>
              </a:lnSpc>
              <a:spcBef>
                <a:spcPts val="0"/>
              </a:spcBef>
              <a:buNone/>
            </a:pPr>
            <a:endParaRPr lang="zh-CN" altLang="en-US" sz="2100" dirty="0" err="1">
              <a:sym typeface="+mn-ea"/>
            </a:endParaRPr>
          </a:p>
        </p:txBody>
      </p:sp>
      <p:sp>
        <p:nvSpPr>
          <p:cNvPr id="3" name="文本占位符 18434"/>
          <p:cNvSpPr>
            <a:spLocks noGrp="1"/>
          </p:cNvSpPr>
          <p:nvPr/>
        </p:nvSpPr>
        <p:spPr>
          <a:xfrm>
            <a:off x="4749165" y="2189798"/>
            <a:ext cx="3923348" cy="1078230"/>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正：丰富个性化表达（增量知识）</a:t>
            </a:r>
            <a:endParaRPr lang="zh-CN" altLang="en-US" sz="2000" dirty="0" err="1">
              <a:effectLst/>
              <a:latin typeface="华文楷体" panose="02010600040101010101" pitchFamily="2" charset="-122"/>
              <a:ea typeface="华文楷体" panose="02010600040101010101" pitchFamily="2" charset="-122"/>
            </a:endParaRPr>
          </a:p>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反：避免同质表达</a:t>
            </a:r>
            <a:endParaRPr lang="en-US" altLang="zh-CN" sz="2100" dirty="0" err="1">
              <a:effectLst/>
            </a:endParaRPr>
          </a:p>
          <a:p>
            <a:pPr marL="0" indent="0">
              <a:lnSpc>
                <a:spcPct val="150000"/>
              </a:lnSpc>
              <a:spcBef>
                <a:spcPts val="0"/>
              </a:spcBef>
              <a:buNone/>
            </a:pPr>
            <a:endParaRPr lang="zh-CN" altLang="en-US" sz="2100" dirty="0" err="1"/>
          </a:p>
          <a:p>
            <a:pPr>
              <a:lnSpc>
                <a:spcPct val="150000"/>
              </a:lnSpc>
              <a:spcBef>
                <a:spcPts val="0"/>
              </a:spcBef>
            </a:pPr>
            <a:endParaRPr lang="zh-CN" altLang="en-US" sz="2100" dirty="0"/>
          </a:p>
        </p:txBody>
      </p:sp>
      <p:pic>
        <p:nvPicPr>
          <p:cNvPr id="4" name="图片 3"/>
          <p:cNvPicPr>
            <a:picLocks noChangeAspect="1"/>
          </p:cNvPicPr>
          <p:nvPr/>
        </p:nvPicPr>
        <p:blipFill>
          <a:blip r:embed="rId1"/>
          <a:stretch>
            <a:fillRect/>
          </a:stretch>
        </p:blipFill>
        <p:spPr>
          <a:xfrm>
            <a:off x="1549084" y="3029030"/>
            <a:ext cx="1571625" cy="1571625"/>
          </a:xfrm>
          <a:prstGeom prst="rect">
            <a:avLst/>
          </a:prstGeom>
        </p:spPr>
      </p:pic>
      <p:sp>
        <p:nvSpPr>
          <p:cNvPr id="5" name="右箭头 4"/>
          <p:cNvSpPr/>
          <p:nvPr/>
        </p:nvSpPr>
        <p:spPr>
          <a:xfrm>
            <a:off x="3992722" y="3706019"/>
            <a:ext cx="336233" cy="217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占位符 18434"/>
          <p:cNvSpPr>
            <a:spLocks noGrp="1"/>
          </p:cNvSpPr>
          <p:nvPr/>
        </p:nvSpPr>
        <p:spPr>
          <a:xfrm>
            <a:off x="4752975" y="3347561"/>
            <a:ext cx="3923348" cy="1159193"/>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正：维护基本表达要素的公共性</a:t>
            </a:r>
            <a:endParaRPr lang="zh-CN" altLang="en-US" sz="2000" dirty="0" err="1">
              <a:effectLst/>
              <a:latin typeface="华文楷体" panose="02010600040101010101" pitchFamily="2" charset="-122"/>
              <a:ea typeface="华文楷体" panose="02010600040101010101" pitchFamily="2" charset="-122"/>
            </a:endParaRPr>
          </a:p>
          <a:p>
            <a:pPr marL="0" indent="0">
              <a:lnSpc>
                <a:spcPct val="150000"/>
              </a:lnSpc>
              <a:spcBef>
                <a:spcPts val="0"/>
              </a:spcBef>
              <a:buNone/>
            </a:pPr>
            <a:r>
              <a:rPr lang="zh-CN" altLang="en-US" sz="2000" dirty="0">
                <a:effectLst/>
                <a:latin typeface="华文楷体" panose="02010600040101010101" pitchFamily="2" charset="-122"/>
                <a:ea typeface="华文楷体" panose="02010600040101010101" pitchFamily="2" charset="-122"/>
              </a:rPr>
              <a:t>反：避免吞噬公共领域</a:t>
            </a:r>
            <a:endParaRPr lang="zh-CN" altLang="en-US" sz="2000" dirty="0">
              <a:effectLst/>
              <a:latin typeface="华文楷体" panose="02010600040101010101" pitchFamily="2" charset="-122"/>
              <a:ea typeface="华文楷体" panose="02010600040101010101" pitchFamily="2" charset="-122"/>
            </a:endParaRPr>
          </a:p>
        </p:txBody>
      </p:sp>
      <p:sp>
        <p:nvSpPr>
          <p:cNvPr id="7" name="文本占位符 18434"/>
          <p:cNvSpPr>
            <a:spLocks noGrp="1"/>
          </p:cNvSpPr>
          <p:nvPr/>
        </p:nvSpPr>
        <p:spPr>
          <a:xfrm>
            <a:off x="4764405" y="4582478"/>
            <a:ext cx="3923348" cy="1078230"/>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正：增加著作权的德性</a:t>
            </a:r>
            <a:endParaRPr lang="zh-CN" altLang="en-US" sz="2000" dirty="0" err="1">
              <a:effectLst/>
              <a:latin typeface="华文楷体" panose="02010600040101010101" pitchFamily="2" charset="-122"/>
              <a:ea typeface="华文楷体" panose="02010600040101010101" pitchFamily="2" charset="-122"/>
            </a:endParaRPr>
          </a:p>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反：避免不劳而获</a:t>
            </a:r>
            <a:endParaRPr lang="zh-CN" altLang="en-US" sz="2100" dirty="0" err="1">
              <a:effectLst/>
            </a:endParaRPr>
          </a:p>
          <a:p>
            <a:pPr marL="0" indent="0">
              <a:lnSpc>
                <a:spcPct val="150000"/>
              </a:lnSpc>
              <a:spcBef>
                <a:spcPts val="0"/>
              </a:spcBef>
              <a:buNone/>
            </a:pPr>
            <a:endParaRPr lang="zh-CN" altLang="en-US" sz="2100" dirty="0" err="1"/>
          </a:p>
          <a:p>
            <a:pPr>
              <a:lnSpc>
                <a:spcPct val="150000"/>
              </a:lnSpc>
              <a:spcBef>
                <a:spcPts val="0"/>
              </a:spcBef>
            </a:pPr>
            <a:endParaRPr lang="zh-CN" altLang="en-US" sz="2100" dirty="0"/>
          </a:p>
        </p:txBody>
      </p:sp>
      <p:pic>
        <p:nvPicPr>
          <p:cNvPr id="9" name="图片 8"/>
          <p:cNvPicPr>
            <a:picLocks noChangeAspect="1"/>
          </p:cNvPicPr>
          <p:nvPr/>
        </p:nvPicPr>
        <p:blipFill>
          <a:blip r:embed="rId2"/>
          <a:stretch>
            <a:fillRect/>
          </a:stretch>
        </p:blipFill>
        <p:spPr>
          <a:xfrm>
            <a:off x="0" y="2032"/>
            <a:ext cx="9144000" cy="1103376"/>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占位符 18434"/>
          <p:cNvSpPr>
            <a:spLocks noGrp="1"/>
          </p:cNvSpPr>
          <p:nvPr>
            <p:ph type="body" idx="1"/>
          </p:nvPr>
        </p:nvSpPr>
        <p:spPr>
          <a:xfrm>
            <a:off x="506730" y="1387475"/>
            <a:ext cx="4547235" cy="4729480"/>
          </a:xfrm>
        </p:spPr>
        <p:txBody>
          <a:bodyPr>
            <a:normAutofit fontScale="90000"/>
          </a:bodyPr>
          <a:lstStyle/>
          <a:p>
            <a:pPr marL="0" indent="0">
              <a:lnSpc>
                <a:spcPct val="150000"/>
              </a:lnSpc>
              <a:spcBef>
                <a:spcPts val="0"/>
              </a:spcBef>
              <a:spcAft>
                <a:spcPts val="900"/>
              </a:spcAft>
              <a:buNone/>
            </a:pPr>
            <a:r>
              <a:rPr lang="zh-CN" altLang="en-US" sz="2400" dirty="0">
                <a:latin typeface="幼圆" panose="02010509060101010101" charset="-122"/>
                <a:ea typeface="幼圆" panose="02010509060101010101" charset="-122"/>
              </a:rPr>
              <a:t>（三）</a:t>
            </a:r>
            <a:r>
              <a:rPr lang="en-US" altLang="zh-CN" sz="2400" dirty="0" err="1">
                <a:latin typeface="幼圆" panose="02010509060101010101" charset="-122"/>
                <a:ea typeface="幼圆" panose="02010509060101010101" charset="-122"/>
              </a:rPr>
              <a:t>国际视点</a:t>
            </a:r>
            <a:endParaRPr lang="en-US" altLang="zh-CN" sz="2100" dirty="0">
              <a:latin typeface="幼圆" panose="02010509060101010101" charset="-122"/>
              <a:ea typeface="幼圆" panose="02010509060101010101" charset="-122"/>
            </a:endParaRPr>
          </a:p>
          <a:p>
            <a:pPr>
              <a:lnSpc>
                <a:spcPct val="150000"/>
              </a:lnSpc>
              <a:spcBef>
                <a:spcPts val="0"/>
              </a:spcBef>
            </a:pPr>
            <a:r>
              <a:rPr lang="zh-CN" altLang="en-US" sz="2400" b="1" dirty="0">
                <a:latin typeface="Times New Roman" panose="02020703060505090304" pitchFamily="18" charset="0"/>
                <a:ea typeface="华文楷体" panose="02010600040101010101" pitchFamily="2" charset="-122"/>
                <a:cs typeface="Times New Roman" panose="02020703060505090304" pitchFamily="18" charset="0"/>
              </a:rPr>
              <a:t>英国原创性（Originality）</a:t>
            </a:r>
            <a:r>
              <a:rPr lang="zh-CN" altLang="en-US" sz="2000" dirty="0">
                <a:latin typeface="Times New Roman" panose="02020703060505090304" pitchFamily="18" charset="0"/>
                <a:ea typeface="华文楷体" panose="02010600040101010101" pitchFamily="2" charset="-122"/>
                <a:cs typeface="Times New Roman" panose="02020703060505090304" pitchFamily="18" charset="0"/>
              </a:rPr>
              <a:t>：</a:t>
            </a:r>
            <a:r>
              <a:rPr lang="zh-CN" altLang="en-US" sz="2000" dirty="0">
                <a:effectLst>
                  <a:outerShdw blurRad="38100" dist="38100" dir="2700000" algn="tl">
                    <a:srgbClr val="000000">
                      <a:alpha val="43137"/>
                    </a:srgbClr>
                  </a:outerShdw>
                </a:effectLst>
                <a:latin typeface="Times New Roman" panose="02020703060505090304" pitchFamily="18" charset="0"/>
                <a:ea typeface="华文楷体" panose="02010600040101010101" pitchFamily="2" charset="-122"/>
                <a:cs typeface="Times New Roman" panose="02020703060505090304" pitchFamily="18" charset="0"/>
              </a:rPr>
              <a:t>额头出汗+个人技巧、时间、精力、经验、劳动或者判断的</a:t>
            </a:r>
            <a:r>
              <a:rPr lang="zh-CN" altLang="en-US" sz="2000" dirty="0">
                <a:solidFill>
                  <a:srgbClr val="FF0000"/>
                </a:solidFill>
                <a:effectLst>
                  <a:outerShdw blurRad="38100" dist="38100" dir="2700000" algn="tl">
                    <a:srgbClr val="000000">
                      <a:alpha val="43137"/>
                    </a:srgbClr>
                  </a:outerShdw>
                </a:effectLst>
                <a:latin typeface="Times New Roman" panose="02020703060505090304" pitchFamily="18" charset="0"/>
                <a:ea typeface="华文楷体" panose="02010600040101010101" pitchFamily="2" charset="-122"/>
                <a:cs typeface="Times New Roman" panose="02020703060505090304" pitchFamily="18" charset="0"/>
                <a:sym typeface="+mn-ea"/>
              </a:rPr>
              <a:t>足够</a:t>
            </a:r>
            <a:r>
              <a:rPr lang="zh-CN" altLang="en-US" sz="2000" dirty="0">
                <a:effectLst>
                  <a:outerShdw blurRad="38100" dist="38100" dir="2700000" algn="tl">
                    <a:srgbClr val="000000">
                      <a:alpha val="43137"/>
                    </a:srgbClr>
                  </a:outerShdw>
                </a:effectLst>
                <a:latin typeface="Times New Roman" panose="02020703060505090304" pitchFamily="18" charset="0"/>
                <a:ea typeface="华文楷体" panose="02010600040101010101" pitchFamily="2" charset="-122"/>
                <a:cs typeface="Times New Roman" panose="02020703060505090304" pitchFamily="18" charset="0"/>
              </a:rPr>
              <a:t>投入</a:t>
            </a:r>
            <a:endParaRPr lang="zh-CN" altLang="en-US" sz="2000" dirty="0">
              <a:effectLst>
                <a:outerShdw blurRad="38100" dist="38100" dir="2700000" algn="tl">
                  <a:srgbClr val="000000">
                    <a:alpha val="43137"/>
                  </a:srgbClr>
                </a:outerShdw>
              </a:effectLst>
              <a:latin typeface="Times New Roman" panose="02020703060505090304" pitchFamily="18" charset="0"/>
              <a:ea typeface="华文楷体" panose="02010600040101010101" pitchFamily="2" charset="-122"/>
              <a:cs typeface="Times New Roman" panose="02020703060505090304" pitchFamily="18" charset="0"/>
            </a:endParaRPr>
          </a:p>
          <a:p>
            <a:pPr>
              <a:lnSpc>
                <a:spcPct val="150000"/>
              </a:lnSpc>
              <a:spcBef>
                <a:spcPts val="0"/>
              </a:spcBef>
            </a:pPr>
            <a:r>
              <a:rPr lang="zh-CN" altLang="en-US" sz="2400" b="1" dirty="0">
                <a:latin typeface="Times New Roman" panose="02020703060505090304" pitchFamily="18" charset="0"/>
                <a:ea typeface="华文楷体" panose="02010600040101010101" pitchFamily="2" charset="-122"/>
                <a:cs typeface="Times New Roman" panose="02020703060505090304" pitchFamily="18" charset="0"/>
              </a:rPr>
              <a:t>美国原创性（Originality）</a:t>
            </a:r>
            <a:r>
              <a:rPr lang="zh-CN" altLang="en-US" sz="2000" dirty="0">
                <a:latin typeface="Times New Roman" panose="02020703060505090304" pitchFamily="18" charset="0"/>
                <a:ea typeface="华文楷体" panose="02010600040101010101" pitchFamily="2" charset="-122"/>
                <a:cs typeface="Times New Roman" panose="02020703060505090304" pitchFamily="18" charset="0"/>
              </a:rPr>
              <a:t>：从</a:t>
            </a:r>
            <a:r>
              <a:rPr lang="en-US" altLang="zh-CN" sz="2000" dirty="0">
                <a:latin typeface="Times New Roman" panose="02020703060505090304" pitchFamily="18" charset="0"/>
                <a:ea typeface="华文楷体" panose="02010600040101010101" pitchFamily="2" charset="-122"/>
                <a:cs typeface="Times New Roman" panose="02020703060505090304" pitchFamily="18" charset="0"/>
              </a:rPr>
              <a:t>“</a:t>
            </a:r>
            <a:r>
              <a:rPr lang="zh-CN" altLang="en-US" sz="2000" dirty="0">
                <a:latin typeface="Times New Roman" panose="02020703060505090304" pitchFamily="18" charset="0"/>
                <a:ea typeface="华文楷体" panose="02010600040101010101" pitchFamily="2" charset="-122"/>
                <a:cs typeface="Times New Roman" panose="02020703060505090304" pitchFamily="18" charset="0"/>
              </a:rPr>
              <a:t>不可约减</a:t>
            </a:r>
            <a:r>
              <a:rPr lang="en-US" altLang="zh-CN" sz="2000" dirty="0">
                <a:latin typeface="Times New Roman" panose="02020703060505090304" pitchFamily="18" charset="0"/>
                <a:ea typeface="华文楷体" panose="02010600040101010101" pitchFamily="2" charset="-122"/>
                <a:cs typeface="Times New Roman" panose="02020703060505090304" pitchFamily="18" charset="0"/>
              </a:rPr>
              <a:t>”</a:t>
            </a:r>
            <a:r>
              <a:rPr lang="zh-CN" altLang="en-US" sz="2000" dirty="0">
                <a:latin typeface="Times New Roman" panose="02020703060505090304" pitchFamily="18" charset="0"/>
                <a:ea typeface="华文楷体" panose="02010600040101010101" pitchFamily="2" charset="-122"/>
                <a:cs typeface="Times New Roman" panose="02020703060505090304" pitchFamily="18" charset="0"/>
              </a:rPr>
              <a:t>到</a:t>
            </a:r>
            <a:r>
              <a:rPr lang="en-US" altLang="zh-CN" sz="2000" dirty="0">
                <a:solidFill>
                  <a:srgbClr val="FF0000"/>
                </a:solidFill>
                <a:latin typeface="Times New Roman" panose="02020703060505090304" pitchFamily="18" charset="0"/>
                <a:ea typeface="华文楷体" panose="02010600040101010101" pitchFamily="2" charset="-122"/>
                <a:cs typeface="Times New Roman" panose="02020703060505090304" pitchFamily="18" charset="0"/>
              </a:rPr>
              <a:t>“</a:t>
            </a:r>
            <a:r>
              <a:rPr lang="zh-CN" altLang="en-US" sz="2000" dirty="0">
                <a:solidFill>
                  <a:srgbClr val="FF0000"/>
                </a:solidFill>
                <a:latin typeface="Times New Roman" panose="02020703060505090304" pitchFamily="18" charset="0"/>
                <a:ea typeface="华文楷体" panose="02010600040101010101" pitchFamily="2" charset="-122"/>
                <a:cs typeface="Times New Roman" panose="02020703060505090304" pitchFamily="18" charset="0"/>
              </a:rPr>
              <a:t>最低限度的创作性</a:t>
            </a:r>
            <a:r>
              <a:rPr lang="en-US" altLang="zh-CN" sz="2000" dirty="0">
                <a:solidFill>
                  <a:srgbClr val="FF0000"/>
                </a:solidFill>
                <a:latin typeface="Times New Roman" panose="02020703060505090304" pitchFamily="18" charset="0"/>
                <a:ea typeface="华文楷体" panose="02010600040101010101" pitchFamily="2" charset="-122"/>
                <a:cs typeface="Times New Roman" panose="02020703060505090304" pitchFamily="18" charset="0"/>
              </a:rPr>
              <a:t>”</a:t>
            </a:r>
            <a:endParaRPr lang="en-US" altLang="zh-CN" sz="2000" dirty="0">
              <a:solidFill>
                <a:srgbClr val="FF0000"/>
              </a:solidFill>
              <a:latin typeface="Times New Roman" panose="02020703060505090304" pitchFamily="18" charset="0"/>
              <a:ea typeface="华文楷体" panose="02010600040101010101" pitchFamily="2" charset="-122"/>
              <a:cs typeface="Times New Roman" panose="02020703060505090304" pitchFamily="18" charset="0"/>
            </a:endParaRPr>
          </a:p>
          <a:p>
            <a:pPr>
              <a:lnSpc>
                <a:spcPct val="150000"/>
              </a:lnSpc>
              <a:spcBef>
                <a:spcPts val="0"/>
              </a:spcBef>
            </a:pPr>
            <a:r>
              <a:rPr lang="zh-CN" altLang="en-US" sz="2400" b="1" dirty="0">
                <a:latin typeface="Times New Roman" panose="02020703060505090304" pitchFamily="18" charset="0"/>
                <a:ea typeface="华文楷体" panose="02010600040101010101" pitchFamily="2" charset="-122"/>
                <a:cs typeface="Times New Roman" panose="02020703060505090304" pitchFamily="18" charset="0"/>
              </a:rPr>
              <a:t>法国作者个性：</a:t>
            </a:r>
            <a:r>
              <a:rPr lang="zh-CN" altLang="en-US" sz="2000" dirty="0">
                <a:latin typeface="Times New Roman" panose="02020703060505090304" pitchFamily="18" charset="0"/>
                <a:ea typeface="华文楷体" panose="02010600040101010101" pitchFamily="2" charset="-122"/>
                <a:cs typeface="Times New Roman" panose="02020703060505090304" pitchFamily="18" charset="0"/>
              </a:rPr>
              <a:t>创作努力产生的个性</a:t>
            </a:r>
            <a:endParaRPr lang="zh-CN" altLang="en-US" sz="2000" dirty="0">
              <a:latin typeface="Times New Roman" panose="02020703060505090304" pitchFamily="18" charset="0"/>
              <a:ea typeface="华文楷体" panose="02010600040101010101" pitchFamily="2" charset="-122"/>
              <a:cs typeface="Times New Roman" panose="02020703060505090304" pitchFamily="18" charset="0"/>
            </a:endParaRPr>
          </a:p>
          <a:p>
            <a:pPr>
              <a:lnSpc>
                <a:spcPct val="150000"/>
              </a:lnSpc>
              <a:spcBef>
                <a:spcPts val="0"/>
              </a:spcBef>
            </a:pPr>
            <a:r>
              <a:rPr lang="zh-CN" altLang="en-US" sz="2400" dirty="0">
                <a:latin typeface="Times New Roman" panose="02020703060505090304" pitchFamily="18" charset="0"/>
                <a:ea typeface="华文楷体" panose="02010600040101010101" pitchFamily="2" charset="-122"/>
                <a:cs typeface="Times New Roman" panose="02020703060505090304" pitchFamily="18" charset="0"/>
              </a:rPr>
              <a:t>德国作者个性（</a:t>
            </a:r>
            <a:r>
              <a:rPr lang="en-US" altLang="zh-CN" sz="2400" dirty="0">
                <a:latin typeface="Times New Roman" panose="02020703060505090304" pitchFamily="18" charset="0"/>
                <a:ea typeface="华文楷体" panose="02010600040101010101" pitchFamily="2" charset="-122"/>
                <a:cs typeface="Times New Roman" panose="02020703060505090304" pitchFamily="18" charset="0"/>
              </a:rPr>
              <a:t>Individualitaet</a:t>
            </a:r>
            <a:r>
              <a:rPr lang="zh-CN" altLang="en-US" sz="2400" dirty="0">
                <a:latin typeface="Times New Roman" panose="02020703060505090304" pitchFamily="18" charset="0"/>
                <a:ea typeface="华文楷体" panose="02010600040101010101" pitchFamily="2" charset="-122"/>
                <a:cs typeface="Times New Roman" panose="02020703060505090304" pitchFamily="18" charset="0"/>
              </a:rPr>
              <a:t>）</a:t>
            </a:r>
            <a:r>
              <a:rPr lang="zh-CN" altLang="en-US" sz="2000" dirty="0">
                <a:latin typeface="Times New Roman" panose="02020703060505090304" pitchFamily="18" charset="0"/>
                <a:ea typeface="华文楷体" panose="02010600040101010101" pitchFamily="2" charset="-122"/>
                <a:cs typeface="Times New Roman" panose="02020703060505090304" pitchFamily="18" charset="0"/>
                <a:sym typeface="+mn-ea"/>
              </a:rPr>
              <a:t>：</a:t>
            </a:r>
            <a:r>
              <a:rPr lang="zh-CN" altLang="en-US" sz="2000" dirty="0">
                <a:solidFill>
                  <a:srgbClr val="FF0000"/>
                </a:solidFill>
                <a:latin typeface="Times New Roman" panose="02020703060505090304" pitchFamily="18" charset="0"/>
                <a:ea typeface="华文楷体" panose="02010600040101010101" pitchFamily="2" charset="-122"/>
                <a:cs typeface="Times New Roman" panose="02020703060505090304" pitchFamily="18" charset="0"/>
              </a:rPr>
              <a:t>创作高度+</a:t>
            </a:r>
            <a:r>
              <a:rPr lang="zh-CN" altLang="en-US" sz="2000" dirty="0">
                <a:solidFill>
                  <a:srgbClr val="FF0000"/>
                </a:solidFill>
                <a:latin typeface="Times New Roman" panose="02020703060505090304" pitchFamily="18" charset="0"/>
                <a:ea typeface="华文楷体" panose="02010600040101010101" pitchFamily="2" charset="-122"/>
                <a:cs typeface="Times New Roman" panose="02020703060505090304" pitchFamily="18" charset="0"/>
                <a:sym typeface="+mn-ea"/>
              </a:rPr>
              <a:t>小硬币理论</a:t>
            </a:r>
            <a:endParaRPr lang="zh-CN" altLang="en-US" sz="2000" dirty="0">
              <a:solidFill>
                <a:srgbClr val="FF0000"/>
              </a:solidFill>
              <a:latin typeface="Times New Roman" panose="02020703060505090304" pitchFamily="18" charset="0"/>
              <a:ea typeface="华文楷体" panose="02010600040101010101" pitchFamily="2" charset="-122"/>
              <a:cs typeface="Times New Roman" panose="02020703060505090304" pitchFamily="18" charset="0"/>
            </a:endParaRPr>
          </a:p>
        </p:txBody>
      </p:sp>
      <p:sp>
        <p:nvSpPr>
          <p:cNvPr id="3" name="文本占位符 18434"/>
          <p:cNvSpPr>
            <a:spLocks noGrp="1"/>
          </p:cNvSpPr>
          <p:nvPr/>
        </p:nvSpPr>
        <p:spPr>
          <a:xfrm>
            <a:off x="6387465" y="2137410"/>
            <a:ext cx="2362835" cy="1666240"/>
          </a:xfrm>
          <a:prstGeom prst="rect">
            <a:avLst/>
          </a:prstGeom>
          <a:noFill/>
          <a:ln w="9525">
            <a:solidFill>
              <a:schemeClr val="accent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err="1">
                <a:effectLst/>
              </a:rPr>
              <a:t>理论差异的解释：</a:t>
            </a:r>
            <a:endParaRPr lang="zh-CN" altLang="en-US" sz="2100" dirty="0" err="1">
              <a:effectLst/>
            </a:endParaRPr>
          </a:p>
          <a:p>
            <a:pPr>
              <a:lnSpc>
                <a:spcPct val="150000"/>
              </a:lnSpc>
              <a:spcBef>
                <a:spcPts val="0"/>
              </a:spcBef>
            </a:pPr>
            <a:r>
              <a:rPr lang="zh-CN" altLang="en-US" sz="1800" dirty="0">
                <a:effectLst/>
                <a:latin typeface="幼圆" panose="02010509060101010101" charset="-122"/>
                <a:ea typeface="幼圆" panose="02010509060101010101" charset="-122"/>
              </a:rPr>
              <a:t>商业版权说</a:t>
            </a:r>
            <a:endParaRPr lang="zh-CN" altLang="en-US" sz="1800" dirty="0">
              <a:effectLst/>
              <a:latin typeface="幼圆" panose="02010509060101010101" charset="-122"/>
              <a:ea typeface="幼圆" panose="02010509060101010101" charset="-122"/>
            </a:endParaRPr>
          </a:p>
          <a:p>
            <a:pPr>
              <a:lnSpc>
                <a:spcPct val="150000"/>
              </a:lnSpc>
              <a:spcBef>
                <a:spcPts val="0"/>
              </a:spcBef>
            </a:pPr>
            <a:r>
              <a:rPr lang="zh-CN" altLang="en-US" sz="1800" dirty="0">
                <a:effectLst/>
                <a:latin typeface="幼圆" panose="02010509060101010101" charset="-122"/>
                <a:ea typeface="幼圆" panose="02010509060101010101" charset="-122"/>
              </a:rPr>
              <a:t>人格价值观</a:t>
            </a:r>
            <a:endParaRPr lang="zh-CN" altLang="en-US" sz="1800" dirty="0">
              <a:effectLst/>
            </a:endParaRPr>
          </a:p>
        </p:txBody>
      </p:sp>
      <p:sp>
        <p:nvSpPr>
          <p:cNvPr id="4" name="右箭头 3"/>
          <p:cNvSpPr/>
          <p:nvPr/>
        </p:nvSpPr>
        <p:spPr>
          <a:xfrm>
            <a:off x="5589350" y="3500318"/>
            <a:ext cx="26289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占位符 18434"/>
          <p:cNvSpPr>
            <a:spLocks noGrp="1"/>
          </p:cNvSpPr>
          <p:nvPr/>
        </p:nvSpPr>
        <p:spPr>
          <a:xfrm>
            <a:off x="6390640" y="4335781"/>
            <a:ext cx="2340452" cy="731996"/>
          </a:xfrm>
          <a:prstGeom prst="rect">
            <a:avLst/>
          </a:prstGeom>
          <a:noFill/>
          <a:ln w="12700" cmpd="sng">
            <a:solidFill>
              <a:schemeClr val="accent1"/>
            </a:solidFill>
            <a:prstDash val="dash"/>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a:t>实践趋同性增强</a:t>
            </a:r>
            <a:endParaRPr lang="zh-CN" altLang="en-US" sz="2000" dirty="0">
              <a:ln w="12700" cmpd="sng">
                <a:solidFill>
                  <a:schemeClr val="accent1"/>
                </a:solidFill>
                <a:prstDash val="sysDot"/>
              </a:ln>
            </a:endParaRPr>
          </a:p>
        </p:txBody>
      </p:sp>
      <p:pic>
        <p:nvPicPr>
          <p:cNvPr id="6" name="图片 5"/>
          <p:cNvPicPr>
            <a:picLocks noChangeAspect="1"/>
          </p:cNvPicPr>
          <p:nvPr/>
        </p:nvPicPr>
        <p:blipFill>
          <a:blip r:embed="rId1"/>
          <a:stretch>
            <a:fillRect/>
          </a:stretch>
        </p:blipFill>
        <p:spPr>
          <a:xfrm>
            <a:off x="8310722" y="4505802"/>
            <a:ext cx="337661" cy="337661"/>
          </a:xfrm>
          <a:prstGeom prst="rect">
            <a:avLst/>
          </a:prstGeom>
        </p:spPr>
      </p:pic>
      <p:pic>
        <p:nvPicPr>
          <p:cNvPr id="8" name="图片 7"/>
          <p:cNvPicPr>
            <a:picLocks noChangeAspect="1"/>
          </p:cNvPicPr>
          <p:nvPr/>
        </p:nvPicPr>
        <p:blipFill>
          <a:blip r:embed="rId2"/>
          <a:stretch>
            <a:fillRect/>
          </a:stretch>
        </p:blipFill>
        <p:spPr>
          <a:xfrm>
            <a:off x="0" y="2032"/>
            <a:ext cx="9144000" cy="110337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8434"/>
          <p:cNvSpPr>
            <a:spLocks noGrp="1"/>
          </p:cNvSpPr>
          <p:nvPr/>
        </p:nvSpPr>
        <p:spPr>
          <a:xfrm>
            <a:off x="1679575" y="2125980"/>
            <a:ext cx="6362065" cy="203581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zh-CN" altLang="en-US" sz="2400" dirty="0">
                <a:effectLst/>
                <a:latin typeface="幼圆" panose="02010509060101010101" charset="-122"/>
                <a:ea typeface="幼圆" panose="02010509060101010101" charset="-122"/>
              </a:rPr>
              <a:t>一般作品</a:t>
            </a:r>
            <a:endParaRPr lang="zh-CN" altLang="en-US" sz="2400" dirty="0" err="1">
              <a:effectLst/>
            </a:endParaRPr>
          </a:p>
          <a:p>
            <a:pPr>
              <a:lnSpc>
                <a:spcPct val="150000"/>
              </a:lnSpc>
              <a:spcBef>
                <a:spcPts val="0"/>
              </a:spcBef>
            </a:pPr>
            <a:r>
              <a:rPr lang="zh-CN" altLang="en-US" sz="2400" dirty="0">
                <a:effectLst/>
                <a:latin typeface="幼圆" panose="02010509060101010101" charset="-122"/>
                <a:ea typeface="幼圆" panose="02010509060101010101" charset="-122"/>
              </a:rPr>
              <a:t>简短表达</a:t>
            </a:r>
            <a:endParaRPr lang="zh-CN" altLang="en-US" sz="2400" dirty="0">
              <a:solidFill>
                <a:srgbClr val="FF0000"/>
              </a:solidFill>
              <a:effectLst/>
            </a:endParaRPr>
          </a:p>
        </p:txBody>
      </p:sp>
      <p:sp>
        <p:nvSpPr>
          <p:cNvPr id="5" name="标题 18433"/>
          <p:cNvSpPr>
            <a:spLocks noGrp="1"/>
          </p:cNvSpPr>
          <p:nvPr/>
        </p:nvSpPr>
        <p:spPr>
          <a:xfrm>
            <a:off x="584835" y="1402080"/>
            <a:ext cx="4778375" cy="723900"/>
          </a:xfrm>
          <a:prstGeom prst="rect">
            <a:avLst/>
          </a:prstGeom>
          <a:noFill/>
          <a:ln w="9525">
            <a:noFill/>
            <a:miter/>
          </a:ln>
        </p:spPr>
        <p:txBody>
          <a:bodyPr lIns="69056" tIns="34529" rIns="69056" bIns="34529" anchor="ctr"/>
          <a:lstStyle>
            <a:lvl1pPr marL="0" lvl="0" indent="0" algn="l"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r>
              <a:rPr lang="zh-CN" altLang="en-US" sz="2400" dirty="0">
                <a:solidFill>
                  <a:schemeClr val="tx1"/>
                </a:solidFill>
                <a:latin typeface="幼圆" panose="02010509060101010101" charset="-122"/>
                <a:ea typeface="幼圆" panose="02010509060101010101" charset="-122"/>
                <a:cs typeface="+mn-cs"/>
              </a:rPr>
              <a:t>（四）实践的</a:t>
            </a:r>
            <a:r>
              <a:rPr lang="en-US" altLang="zh-CN" sz="2400" dirty="0" err="1">
                <a:solidFill>
                  <a:schemeClr val="tx1"/>
                </a:solidFill>
                <a:latin typeface="幼圆" panose="02010509060101010101" charset="-122"/>
                <a:ea typeface="幼圆" panose="02010509060101010101" charset="-122"/>
                <a:cs typeface="+mn-cs"/>
              </a:rPr>
              <a:t>判断要点</a:t>
            </a:r>
            <a:endParaRPr lang="en-US" altLang="zh-CN" sz="2400" dirty="0" err="1">
              <a:solidFill>
                <a:schemeClr val="tx1"/>
              </a:solidFill>
              <a:latin typeface="幼圆" panose="02010509060101010101" charset="-122"/>
              <a:ea typeface="幼圆" panose="02010509060101010101" charset="-122"/>
              <a:cs typeface="+mn-cs"/>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comb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title"/>
          </p:nvPr>
        </p:nvSpPr>
        <p:spPr>
          <a:xfrm>
            <a:off x="601980" y="1176020"/>
            <a:ext cx="6148070" cy="628650"/>
          </a:xfrm>
        </p:spPr>
        <p:txBody>
          <a:bodyPr vert="horz" lIns="69056" tIns="34529" rIns="69056" bIns="34529" rtlCol="0" anchor="ctr">
            <a:noAutofit/>
          </a:bodyPr>
          <a:lstStyle/>
          <a:p>
            <a:r>
              <a:rPr lang="en-US" altLang="zh-CN" sz="2400" dirty="0">
                <a:latin typeface="Times New Roman" panose="02020703060505090304" pitchFamily="18" charset="0"/>
                <a:ea typeface="黑体" panose="02010609060101010101" pitchFamily="49" charset="-122"/>
                <a:cs typeface="Times New Roman" panose="02020703060505090304" pitchFamily="18" charset="0"/>
              </a:rPr>
              <a:t>1</a:t>
            </a:r>
            <a:r>
              <a:rPr lang="zh-CN" altLang="en-US" sz="2400" dirty="0">
                <a:latin typeface="Times New Roman" panose="02020703060505090304" pitchFamily="18" charset="0"/>
                <a:ea typeface="黑体" panose="02010609060101010101" pitchFamily="49" charset="-122"/>
                <a:cs typeface="Times New Roman" panose="02020703060505090304" pitchFamily="18" charset="0"/>
              </a:rPr>
              <a:t>、独立性</a:t>
            </a:r>
            <a:r>
              <a:rPr lang="zh-CN" altLang="en-US" sz="2400" dirty="0" err="1">
                <a:effectLst/>
                <a:sym typeface="+mn-ea"/>
              </a:rPr>
              <a:t>（</a:t>
            </a:r>
            <a:r>
              <a:rPr lang="en-US" altLang="zh-CN" sz="2400" dirty="0" err="1">
                <a:effectLst/>
                <a:sym typeface="+mn-ea"/>
              </a:rPr>
              <a:t>independent &amp; Eigenstaendigkeit）</a:t>
            </a:r>
            <a:endParaRPr lang="en-US" altLang="zh-CN" sz="2400" dirty="0" err="1">
              <a:effectLst/>
              <a:latin typeface="Times New Roman" panose="02020703060505090304" pitchFamily="18" charset="0"/>
              <a:ea typeface="黑体" panose="02010609060101010101" pitchFamily="49" charset="-122"/>
              <a:cs typeface="Times New Roman" panose="02020703060505090304" pitchFamily="18" charset="0"/>
              <a:sym typeface="+mn-ea"/>
            </a:endParaRPr>
          </a:p>
        </p:txBody>
      </p:sp>
      <p:sp>
        <p:nvSpPr>
          <p:cNvPr id="19459" name="文本占位符 19458"/>
          <p:cNvSpPr>
            <a:spLocks noGrp="1"/>
          </p:cNvSpPr>
          <p:nvPr>
            <p:ph type="body" idx="1"/>
          </p:nvPr>
        </p:nvSpPr>
        <p:spPr>
          <a:xfrm>
            <a:off x="601980" y="1767205"/>
            <a:ext cx="8188960" cy="2329815"/>
          </a:xfrm>
        </p:spPr>
        <p:txBody>
          <a:bodyPr>
            <a:noAutofit/>
          </a:bodyPr>
          <a:lstStyle/>
          <a:p>
            <a:pPr fontAlgn="auto">
              <a:lnSpc>
                <a:spcPct val="150000"/>
              </a:lnSpc>
              <a:spcBef>
                <a:spcPts val="0"/>
              </a:spcBef>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sym typeface="+mn-ea"/>
              </a:rPr>
              <a:t>内涵：独立创作，非抄袭或剽窃</a:t>
            </a: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sym typeface="+mn-ea"/>
            </a:endParaRPr>
          </a:p>
          <a:p>
            <a:pPr fontAlgn="auto">
              <a:lnSpc>
                <a:spcPct val="150000"/>
              </a:lnSpc>
              <a:spcBef>
                <a:spcPts val="0"/>
              </a:spcBef>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sym typeface="+mn-ea"/>
              </a:rPr>
              <a:t>允许偶合性相似：不要求新颖性（novelty）</a:t>
            </a:r>
            <a:endParaRPr lang="zh-CN" altLang="en-US" sz="2400" dirty="0" err="1">
              <a:latin typeface="华文楷体" panose="02010600040101010101" pitchFamily="2" charset="-122"/>
              <a:ea typeface="华文楷体" panose="02010600040101010101" pitchFamily="2" charset="-122"/>
              <a:cs typeface="华文楷体" panose="02010600040101010101" pitchFamily="2" charset="-122"/>
              <a:sym typeface="+mn-ea"/>
            </a:endParaRPr>
          </a:p>
          <a:p>
            <a:pPr fontAlgn="auto">
              <a:lnSpc>
                <a:spcPct val="150000"/>
              </a:lnSpc>
              <a:spcBef>
                <a:spcPts val="0"/>
              </a:spcBef>
              <a:buNone/>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）降低创作者确权的信息成本</a:t>
            </a: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endParaRPr>
          </a:p>
          <a:p>
            <a:pPr fontAlgn="auto">
              <a:lnSpc>
                <a:spcPct val="150000"/>
              </a:lnSpc>
              <a:spcBef>
                <a:spcPts val="0"/>
              </a:spcBef>
              <a:buNone/>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）小概率事件</a:t>
            </a: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40000"/>
              </a:lnSpc>
              <a:spcBef>
                <a:spcPts val="0"/>
              </a:spcBef>
              <a:buNone/>
            </a:pP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2530" name="标题 22529"/>
          <p:cNvSpPr>
            <a:spLocks noGrp="1"/>
          </p:cNvSpPr>
          <p:nvPr/>
        </p:nvSpPr>
        <p:spPr>
          <a:xfrm>
            <a:off x="618490" y="4096766"/>
            <a:ext cx="5772150" cy="6286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Times New Roman" panose="02020703060505090304" pitchFamily="18" charset="0"/>
                <a:ea typeface="黑体" panose="02010609060101010101" pitchFamily="49" charset="-122"/>
                <a:cs typeface="Times New Roman" panose="02020703060505090304" pitchFamily="18" charset="0"/>
              </a:rPr>
              <a:t>2</a:t>
            </a:r>
            <a:r>
              <a:rPr lang="zh-CN" altLang="en-US" sz="2400" dirty="0">
                <a:latin typeface="Times New Roman" panose="02020703060505090304" pitchFamily="18" charset="0"/>
                <a:ea typeface="黑体" panose="02010609060101010101" pitchFamily="49" charset="-122"/>
                <a:cs typeface="Times New Roman" panose="02020703060505090304" pitchFamily="18" charset="0"/>
              </a:rPr>
              <a:t>、创作性</a:t>
            </a:r>
            <a:r>
              <a:rPr lang="zh-CN" altLang="en-US" sz="2400" dirty="0">
                <a:effectLst/>
                <a:sym typeface="+mn-ea"/>
              </a:rPr>
              <a:t>（Creativity </a:t>
            </a:r>
            <a:r>
              <a:rPr lang="en-US" altLang="zh-CN" sz="2400" dirty="0">
                <a:effectLst/>
                <a:sym typeface="+mn-ea"/>
              </a:rPr>
              <a:t>&amp; Kreativitaet</a:t>
            </a:r>
            <a:r>
              <a:rPr lang="zh-CN" altLang="en-US" sz="2400" dirty="0">
                <a:effectLst/>
                <a:sym typeface="+mn-ea"/>
              </a:rPr>
              <a:t>）</a:t>
            </a:r>
            <a:endParaRPr lang="zh-CN" altLang="en-US" sz="2400" dirty="0">
              <a:latin typeface="Times New Roman" panose="02020703060505090304" pitchFamily="18" charset="0"/>
              <a:ea typeface="黑体" panose="02010609060101010101" pitchFamily="49" charset="-122"/>
              <a:cs typeface="Times New Roman" panose="02020703060505090304" pitchFamily="18" charset="0"/>
            </a:endParaRPr>
          </a:p>
        </p:txBody>
      </p:sp>
      <p:sp>
        <p:nvSpPr>
          <p:cNvPr id="22531" name="文本占位符 22530"/>
          <p:cNvSpPr>
            <a:spLocks noGrp="1"/>
          </p:cNvSpPr>
          <p:nvPr/>
        </p:nvSpPr>
        <p:spPr>
          <a:xfrm>
            <a:off x="618490" y="4664710"/>
            <a:ext cx="7483475" cy="18294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80000"/>
              </a:lnSpc>
              <a:buNone/>
            </a:pPr>
            <a:endParaRPr lang="en-US" altLang="zh-CN" sz="750" dirty="0">
              <a:ea typeface="幼圆" panose="02010509060101010101" charset="-122"/>
            </a:endParaRP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具有一定的创作高度</a:t>
            </a:r>
            <a:endParaRPr lang="zh-CN" altLang="en-US" sz="2400" dirty="0">
              <a:latin typeface="华文楷体" panose="02010600040101010101" pitchFamily="2" charset="-122"/>
              <a:ea typeface="华文楷体" panose="02010600040101010101" pitchFamily="2" charset="-122"/>
            </a:endParaRP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sym typeface="+mn-ea"/>
              </a:rPr>
              <a:t>体现作者个性或者有一定的个性</a:t>
            </a:r>
            <a:endParaRPr lang="zh-CN" altLang="en-US" sz="2400" dirty="0">
              <a:latin typeface="华文楷体" panose="02010600040101010101" pitchFamily="2" charset="-122"/>
              <a:ea typeface="华文楷体" panose="02010600040101010101" pitchFamily="2" charset="-122"/>
              <a:sym typeface="+mn-ea"/>
            </a:endParaRP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具有最低限度的创造性</a:t>
            </a:r>
            <a:endParaRPr lang="zh-CN" altLang="en-US" sz="2400" dirty="0">
              <a:latin typeface="华文楷体" panose="02010600040101010101" pitchFamily="2" charset="-122"/>
              <a:ea typeface="华文楷体" panose="02010600040101010101" pitchFamily="2" charset="-122"/>
              <a:sym typeface="+mn-ea"/>
            </a:endParaRPr>
          </a:p>
        </p:txBody>
      </p:sp>
      <p:pic>
        <p:nvPicPr>
          <p:cNvPr id="2" name="图片 1" descr="timg[1]"/>
          <p:cNvPicPr>
            <a:picLocks noChangeAspect="1"/>
          </p:cNvPicPr>
          <p:nvPr/>
        </p:nvPicPr>
        <p:blipFill>
          <a:blip r:embed="rId3"/>
          <a:stretch>
            <a:fillRect/>
          </a:stretch>
        </p:blipFill>
        <p:spPr>
          <a:xfrm>
            <a:off x="6796405" y="1428115"/>
            <a:ext cx="2169160" cy="3236595"/>
          </a:xfrm>
          <a:prstGeom prst="rect">
            <a:avLst/>
          </a:prstGeom>
        </p:spPr>
      </p:pic>
      <p:sp>
        <p:nvSpPr>
          <p:cNvPr id="3" name="标题 22529"/>
          <p:cNvSpPr>
            <a:spLocks noGrp="1"/>
          </p:cNvSpPr>
          <p:nvPr/>
        </p:nvSpPr>
        <p:spPr>
          <a:xfrm>
            <a:off x="6750050" y="4960620"/>
            <a:ext cx="2261870" cy="628650"/>
          </a:xfrm>
          <a:prstGeom prst="rect">
            <a:avLst/>
          </a:prstGeom>
        </p:spPr>
        <p:txBody>
          <a:bodyPr vert="horz" lIns="69056" tIns="34529" rIns="69056" bIns="34529"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sz="2400" dirty="0"/>
              <a:t>（2002）第15条</a:t>
            </a:r>
            <a:endParaRPr sz="2400" dirty="0"/>
          </a:p>
        </p:txBody>
      </p:sp>
    </p:spTree>
  </p:cSld>
  <p:clrMapOvr>
    <a:masterClrMapping/>
  </p:clrMapOvr>
  <p:transition spd="slow">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618490" y="1180846"/>
            <a:ext cx="5772150" cy="628650"/>
          </a:xfrm>
        </p:spPr>
        <p:txBody>
          <a:bodyPr vert="horz" lIns="69056" tIns="34529" rIns="69056" bIns="34529" rtlCol="0" anchor="ctr">
            <a:normAutofit/>
          </a:bodyPr>
          <a:lstStyle/>
          <a:p>
            <a:r>
              <a:rPr lang="zh-CN" altLang="en-US" sz="2400" dirty="0">
                <a:latin typeface="Times New Roman" panose="02020703060505090304" pitchFamily="18" charset="0"/>
                <a:ea typeface="黑体" panose="02010609060101010101" pitchFamily="49" charset="-122"/>
                <a:cs typeface="Times New Roman" panose="02020703060505090304" pitchFamily="18" charset="0"/>
              </a:rPr>
              <a:t>思考</a:t>
            </a:r>
            <a:endParaRPr lang="zh-CN" altLang="en-US" sz="2400" dirty="0">
              <a:latin typeface="Times New Roman" panose="02020703060505090304" pitchFamily="18" charset="0"/>
              <a:ea typeface="黑体" panose="02010609060101010101" pitchFamily="49" charset="-122"/>
              <a:cs typeface="Times New Roman" panose="02020703060505090304" pitchFamily="18" charset="0"/>
            </a:endParaRPr>
          </a:p>
        </p:txBody>
      </p:sp>
      <p:sp>
        <p:nvSpPr>
          <p:cNvPr id="22531" name="文本占位符 22530"/>
          <p:cNvSpPr>
            <a:spLocks noGrp="1"/>
          </p:cNvSpPr>
          <p:nvPr>
            <p:ph type="body" idx="1"/>
          </p:nvPr>
        </p:nvSpPr>
        <p:spPr>
          <a:xfrm>
            <a:off x="304800" y="1663700"/>
            <a:ext cx="8602345" cy="4737735"/>
          </a:xfrm>
        </p:spPr>
        <p:txBody>
          <a:bodyPr>
            <a:noAutofit/>
          </a:bodyPr>
          <a:lstStyle/>
          <a:p>
            <a:pPr algn="just">
              <a:lnSpc>
                <a:spcPct val="80000"/>
              </a:lnSpc>
              <a:buNone/>
            </a:pPr>
            <a:endParaRPr lang="en-US" altLang="zh-CN" sz="750" dirty="0">
              <a:ea typeface="幼圆" panose="02010509060101010101" charset="-122"/>
            </a:endParaRP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创作高度说：程度判断充满主观性</a:t>
            </a:r>
            <a:endParaRPr lang="zh-CN" altLang="en-US" sz="2400" dirty="0">
              <a:latin typeface="华文楷体" panose="02010600040101010101" pitchFamily="2" charset="-122"/>
              <a:ea typeface="华文楷体" panose="02010600040101010101" pitchFamily="2" charset="-122"/>
              <a:sym typeface="+mn-ea"/>
            </a:endParaRP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创作空间说：无需高低，只论有无</a:t>
            </a:r>
            <a:endParaRPr lang="zh-CN" altLang="en-US" sz="2400" dirty="0">
              <a:latin typeface="华文楷体" panose="02010600040101010101" pitchFamily="2" charset="-122"/>
              <a:ea typeface="华文楷体" panose="02010600040101010101" pitchFamily="2" charset="-122"/>
            </a:endParaRPr>
          </a:p>
          <a:p>
            <a:pPr marL="590550" algn="just" fontAlgn="auto">
              <a:lnSpc>
                <a:spcPct val="150000"/>
              </a:lnSpc>
              <a:spcBef>
                <a:spcPts val="0"/>
              </a:spcBef>
              <a:buClrTx/>
              <a:buSzTx/>
              <a:buFont typeface="Wingdings" panose="05000000000000000000" charset="0"/>
              <a:buChar char="u"/>
            </a:pPr>
            <a:r>
              <a:rPr lang="zh-CN" altLang="en-US" sz="2400" dirty="0">
                <a:latin typeface="华文楷体" panose="02010600040101010101" pitchFamily="2" charset="-122"/>
                <a:ea typeface="华文楷体" panose="02010600040101010101" pitchFamily="2" charset="-122"/>
              </a:rPr>
              <a:t>门槛要件：创作空间是否存在</a:t>
            </a:r>
            <a:endParaRPr lang="zh-CN" altLang="en-US" sz="2400" dirty="0">
              <a:latin typeface="华文楷体" panose="02010600040101010101" pitchFamily="2" charset="-122"/>
              <a:ea typeface="华文楷体" panose="02010600040101010101" pitchFamily="2" charset="-122"/>
            </a:endParaRPr>
          </a:p>
          <a:p>
            <a:pPr marL="590550" algn="just" fontAlgn="auto">
              <a:lnSpc>
                <a:spcPct val="150000"/>
              </a:lnSpc>
              <a:spcBef>
                <a:spcPts val="0"/>
              </a:spcBef>
              <a:buClrTx/>
              <a:buSzTx/>
              <a:buFont typeface="Wingdings" panose="05000000000000000000" charset="0"/>
              <a:buChar char="u"/>
            </a:pPr>
            <a:r>
              <a:rPr lang="zh-CN" altLang="en-US" sz="2400" dirty="0">
                <a:latin typeface="华文楷体" panose="02010600040101010101" pitchFamily="2" charset="-122"/>
                <a:ea typeface="华文楷体" panose="02010600040101010101" pitchFamily="2" charset="-122"/>
              </a:rPr>
              <a:t>价值要件：创作性高则得到较高水平的保护</a:t>
            </a:r>
            <a:endParaRPr lang="zh-CN" altLang="en-US" sz="2400" dirty="0">
              <a:latin typeface="华文楷体" panose="02010600040101010101" pitchFamily="2" charset="-122"/>
              <a:ea typeface="华文楷体" panose="02010600040101010101" pitchFamily="2" charset="-122"/>
            </a:endParaRP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最低限度说：</a:t>
            </a:r>
            <a:endParaRPr lang="zh-CN" altLang="en-US" sz="2400" dirty="0">
              <a:latin typeface="华文楷体" panose="02010600040101010101" pitchFamily="2" charset="-122"/>
              <a:ea typeface="华文楷体" panose="02010600040101010101" pitchFamily="2" charset="-122"/>
            </a:endParaRPr>
          </a:p>
          <a:p>
            <a:pPr marL="590550" algn="just" fontAlgn="auto">
              <a:lnSpc>
                <a:spcPct val="150000"/>
              </a:lnSpc>
              <a:spcBef>
                <a:spcPts val="0"/>
              </a:spcBef>
              <a:buFont typeface="Wingdings" panose="05000000000000000000" charset="0"/>
              <a:buChar char="u"/>
            </a:pPr>
            <a:r>
              <a:rPr lang="zh-CN" altLang="en-US" sz="2400" dirty="0">
                <a:latin typeface="华文楷体" panose="02010600040101010101" pitchFamily="2" charset="-122"/>
                <a:ea typeface="华文楷体" panose="02010600040101010101" pitchFamily="2" charset="-122"/>
              </a:rPr>
              <a:t>比较对象：创作者所实际参考的现有作品（信息），不是任何公共领域任意现有作品</a:t>
            </a:r>
            <a:endParaRPr lang="zh-CN" altLang="en-US" sz="2400" dirty="0">
              <a:latin typeface="华文楷体" panose="02010600040101010101" pitchFamily="2" charset="-122"/>
              <a:ea typeface="华文楷体" panose="02010600040101010101" pitchFamily="2" charset="-122"/>
            </a:endParaRPr>
          </a:p>
          <a:p>
            <a:pPr marL="590550" algn="just" fontAlgn="auto">
              <a:lnSpc>
                <a:spcPct val="150000"/>
              </a:lnSpc>
              <a:spcBef>
                <a:spcPts val="0"/>
              </a:spcBef>
              <a:buFont typeface="Wingdings" panose="05000000000000000000" charset="0"/>
              <a:buChar char="u"/>
            </a:pPr>
            <a:r>
              <a:rPr lang="zh-CN" altLang="en-US" sz="2400" dirty="0">
                <a:latin typeface="华文楷体" panose="02010600040101010101" pitchFamily="2" charset="-122"/>
                <a:ea typeface="华文楷体" panose="02010600040101010101" pitchFamily="2" charset="-122"/>
              </a:rPr>
              <a:t>实践操作：推定状态 （复杂作品）</a:t>
            </a:r>
            <a:r>
              <a:rPr lang="en-US" altLang="zh-CN" sz="2400" dirty="0">
                <a:latin typeface="华文楷体" panose="02010600040101010101" pitchFamily="2" charset="-122"/>
                <a:ea typeface="华文楷体" panose="02010600040101010101" pitchFamily="2" charset="-122"/>
                <a:sym typeface="+mn-ea"/>
              </a:rPr>
              <a:t>&amp; </a:t>
            </a:r>
            <a:r>
              <a:rPr lang="zh-CN" altLang="en-US" sz="2400" dirty="0">
                <a:latin typeface="华文楷体" panose="02010600040101010101" pitchFamily="2" charset="-122"/>
                <a:ea typeface="华文楷体" panose="02010600040101010101" pitchFamily="2" charset="-122"/>
                <a:sym typeface="+mn-ea"/>
              </a:rPr>
              <a:t>经验法则（简单作品）</a:t>
            </a:r>
            <a:endParaRPr lang="zh-CN" altLang="en-US" sz="2400" dirty="0">
              <a:latin typeface="华文楷体" panose="02010600040101010101" pitchFamily="2" charset="-122"/>
              <a:ea typeface="华文楷体" panose="02010600040101010101" pitchFamily="2" charset="-122"/>
              <a:sym typeface="+mn-ea"/>
            </a:endParaRPr>
          </a:p>
        </p:txBody>
      </p:sp>
      <p:pic>
        <p:nvPicPr>
          <p:cNvPr id="4" name="图片 3"/>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1510030" y="1262380"/>
            <a:ext cx="6450330" cy="561340"/>
          </a:xfrm>
        </p:spPr>
        <p:txBody>
          <a:bodyPr vert="horz" lIns="69056" tIns="34529" rIns="69056" bIns="34529" rtlCol="0" anchor="ctr">
            <a:noAutofit/>
          </a:bodyPr>
          <a:lstStyle/>
          <a:p>
            <a:pPr algn="ctr"/>
            <a:r>
              <a:rPr lang="zh-CN" altLang="en-US" sz="2800" dirty="0">
                <a:ea typeface="黑体" panose="02010609060101010101" pitchFamily="49" charset="-122"/>
              </a:rPr>
              <a:t>第一节  作品概念及其构成要件</a:t>
            </a:r>
            <a:endParaRPr lang="zh-CN" altLang="en-US" sz="2800" dirty="0">
              <a:ea typeface="黑体" panose="02010609060101010101" pitchFamily="49" charset="-122"/>
            </a:endParaRPr>
          </a:p>
        </p:txBody>
      </p:sp>
      <p:sp>
        <p:nvSpPr>
          <p:cNvPr id="24579" name="文本占位符 24578"/>
          <p:cNvSpPr>
            <a:spLocks noGrp="1"/>
          </p:cNvSpPr>
          <p:nvPr/>
        </p:nvSpPr>
        <p:spPr>
          <a:xfrm>
            <a:off x="1615440" y="1915795"/>
            <a:ext cx="6344920" cy="362966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ts val="0"/>
              </a:lnSpc>
              <a:spcBef>
                <a:spcPts val="0"/>
              </a:spcBef>
              <a:spcAft>
                <a:spcPts val="0"/>
              </a:spcAft>
              <a:buNone/>
            </a:pPr>
            <a:endParaRPr lang="zh-CN" altLang="en-US" sz="2100" b="1" dirty="0">
              <a:solidFill>
                <a:schemeClr val="bg2"/>
              </a:solidFill>
              <a:effectLst/>
              <a:latin typeface="幼圆" panose="02010509060101010101" charset="-122"/>
              <a:ea typeface="幼圆" panose="02010509060101010101" charset="-122"/>
            </a:endParaRP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rPr>
              <a:t>文学艺术和科学领域</a:t>
            </a:r>
            <a:endParaRPr lang="zh-CN" altLang="en-US" sz="2400" dirty="0">
              <a:effectLst/>
              <a:latin typeface="华文楷体" panose="02010600040101010101" pitchFamily="2" charset="-122"/>
              <a:ea typeface="华文楷体" panose="02010600040101010101" pitchFamily="2" charset="-122"/>
            </a:endParaRP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sym typeface="+mn-ea"/>
              </a:rPr>
              <a:t>智力成果</a:t>
            </a:r>
            <a:endParaRPr lang="zh-CN" altLang="en-US" sz="2400" dirty="0">
              <a:effectLst/>
              <a:latin typeface="华文楷体" panose="02010600040101010101" pitchFamily="2" charset="-122"/>
              <a:ea typeface="华文楷体" panose="02010600040101010101" pitchFamily="2" charset="-122"/>
            </a:endParaRP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rPr>
              <a:t>以一定形式表现</a:t>
            </a:r>
            <a:endParaRPr lang="zh-CN" altLang="en-US" sz="2400" dirty="0">
              <a:effectLst/>
              <a:latin typeface="华文楷体" panose="02010600040101010101" pitchFamily="2" charset="-122"/>
              <a:ea typeface="华文楷体" panose="02010600040101010101" pitchFamily="2" charset="-122"/>
            </a:endParaRP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rPr>
              <a:t>思想表达二分法</a:t>
            </a:r>
            <a:endParaRPr lang="zh-CN" altLang="en-US" sz="2400" dirty="0">
              <a:effectLst/>
              <a:latin typeface="华文楷体" panose="02010600040101010101" pitchFamily="2" charset="-122"/>
              <a:ea typeface="华文楷体" panose="02010600040101010101" pitchFamily="2" charset="-122"/>
            </a:endParaRP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rPr>
              <a:t>独创性</a:t>
            </a:r>
            <a:endParaRPr lang="zh-CN" altLang="en-US" sz="2400" dirty="0">
              <a:effectLst/>
              <a:latin typeface="华文楷体" panose="02010600040101010101" pitchFamily="2" charset="-122"/>
              <a:ea typeface="华文楷体" panose="02010600040101010101" pitchFamily="2" charset="-122"/>
            </a:endParaRPr>
          </a:p>
          <a:p>
            <a:pPr>
              <a:lnSpc>
                <a:spcPct val="150000"/>
              </a:lnSpc>
              <a:spcBef>
                <a:spcPts val="0"/>
              </a:spcBef>
            </a:pPr>
            <a:r>
              <a:rPr lang="zh-CN" altLang="en-US" sz="2400" dirty="0">
                <a:solidFill>
                  <a:srgbClr val="FF0000"/>
                </a:solidFill>
                <a:effectLst/>
                <a:latin typeface="华文楷体" panose="02010600040101010101" pitchFamily="2" charset="-122"/>
                <a:ea typeface="华文楷体" panose="02010600040101010101" pitchFamily="2" charset="-122"/>
              </a:rPr>
              <a:t>作品的组成要素</a:t>
            </a:r>
            <a:endParaRPr lang="zh-CN" altLang="en-US" sz="2400" dirty="0">
              <a:solidFill>
                <a:srgbClr val="FF0000"/>
              </a:solidFill>
              <a:effectLst/>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15" y="1108710"/>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81</a:t>
            </a:r>
            <a:r>
              <a:rPr lang="zh-CN" altLang="en-US" sz="3200" dirty="0">
                <a:latin typeface="华文行楷" panose="02010800040101010101" pitchFamily="2" charset="-122"/>
                <a:ea typeface="华文行楷" panose="02010800040101010101" pitchFamily="2" charset="-122"/>
              </a:rPr>
              <a:t>号）：历史题材实质相似</a:t>
            </a:r>
            <a:endParaRPr lang="zh-CN" altLang="en-US" sz="32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374015" y="1844675"/>
            <a:ext cx="8450580" cy="4667885"/>
          </a:xfrm>
        </p:spPr>
        <p:txBody>
          <a:bodyPr>
            <a:noAutofit/>
          </a:bodyPr>
          <a:lstStyle/>
          <a:p>
            <a:pPr marL="0" indent="0" algn="just">
              <a:buNone/>
            </a:pPr>
            <a:r>
              <a:rPr lang="zh-CN" altLang="en-US" sz="2400" dirty="0" smtClean="0">
                <a:latin typeface="华文行楷" panose="02010800040101010101" pitchFamily="2" charset="-122"/>
                <a:ea typeface="华文行楷" panose="02010800040101010101" pitchFamily="2" charset="-122"/>
              </a:rPr>
              <a:t>原告诉称：</a:t>
            </a:r>
            <a:endParaRPr lang="zh-CN" altLang="en-US" sz="2400" dirty="0" smtClean="0">
              <a:latin typeface="华文行楷" panose="02010800040101010101" pitchFamily="2" charset="-122"/>
              <a:ea typeface="华文行楷" panose="02010800040101010101" pitchFamily="2" charset="-122"/>
            </a:endParaRPr>
          </a:p>
          <a:p>
            <a:pPr marL="0" indent="0" algn="just">
              <a:lnSpc>
                <a:spcPct val="150000"/>
              </a:lnSpc>
              <a:buNone/>
            </a:pPr>
            <a:r>
              <a:rPr lang="zh-CN" altLang="en-US" sz="2000" dirty="0" smtClean="0"/>
              <a:t>       </a:t>
            </a:r>
            <a:r>
              <a:rPr lang="zh-CN" altLang="en-US" sz="2000" dirty="0" smtClean="0">
                <a:latin typeface="华文楷体" panose="02010600040101010101" pitchFamily="2" charset="-122"/>
                <a:ea typeface="华文楷体" panose="02010600040101010101" pitchFamily="2" charset="-122"/>
              </a:rPr>
              <a:t> 原告张晓燕诉称：其于1999年12月开始改编创作《高原骑兵连》剧本，2000年8月根据该剧本筹拍20集电视连续剧《高原骑兵连》（以下将该剧本及其电视剧简称“张剧”），2000年12月该剧摄制完成，张晓燕系该剧著作权人。被告雷献和作为《高原骑兵连》的名誉制片人参与了该剧的摄制。被告雷献和作为第一编剧和制片人、被告赵琪作为第二编剧拍摄了电视剧《最后的骑兵》（以下将该电视剧及其剧本简称“雷剧”）。2009年7月1日，张晓燕从被告山东爱书人音像图书有限公司购得《最后的骑兵》DVD光盘，发现与“张剧”有很多雷同之处，主要人物关系、故事情节及其他方面相同或近似，“雷剧”对“张剧”剧本及电视剧构成侵权。 </a:t>
            </a:r>
            <a:endParaRPr lang="zh-CN" altLang="en-US" sz="2000" dirty="0" smtClean="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
            <a:ext cx="3293269" cy="110013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15" y="1108710"/>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81</a:t>
            </a:r>
            <a:r>
              <a:rPr lang="zh-CN" altLang="en-US" sz="3200" dirty="0">
                <a:latin typeface="华文行楷" panose="02010800040101010101" pitchFamily="2" charset="-122"/>
                <a:ea typeface="华文行楷" panose="02010800040101010101" pitchFamily="2" charset="-122"/>
              </a:rPr>
              <a:t>号）：历史题材实质相似</a:t>
            </a:r>
            <a:endParaRPr lang="zh-CN" altLang="en-US" sz="32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374015" y="1844675"/>
            <a:ext cx="8450580" cy="4667885"/>
          </a:xfrm>
        </p:spPr>
        <p:txBody>
          <a:bodyPr>
            <a:noAutofit/>
          </a:bodyPr>
          <a:lstStyle/>
          <a:p>
            <a:pPr marL="0" indent="0" algn="just">
              <a:buNone/>
            </a:pPr>
            <a:r>
              <a:rPr lang="zh-CN" altLang="en-US" sz="2400" dirty="0" smtClean="0">
                <a:latin typeface="华文行楷" panose="02010800040101010101" pitchFamily="2" charset="-122"/>
                <a:ea typeface="华文行楷" panose="02010800040101010101" pitchFamily="2" charset="-122"/>
              </a:rPr>
              <a:t>被告辩称：</a:t>
            </a:r>
            <a:endParaRPr lang="zh-CN" altLang="en-US" sz="2400" dirty="0" smtClean="0">
              <a:latin typeface="华文行楷" panose="02010800040101010101" pitchFamily="2" charset="-122"/>
              <a:ea typeface="华文行楷" panose="02010800040101010101" pitchFamily="2" charset="-122"/>
            </a:endParaRPr>
          </a:p>
          <a:p>
            <a:pPr marL="0" indent="0" algn="just">
              <a:lnSpc>
                <a:spcPct val="150000"/>
              </a:lnSpc>
              <a:buNone/>
            </a:pPr>
            <a:r>
              <a:rPr lang="zh-CN" altLang="en-US" sz="2000" dirty="0" smtClean="0"/>
              <a:t>      </a:t>
            </a:r>
            <a:r>
              <a:rPr lang="zh-CN" altLang="en-US" sz="2000" dirty="0" smtClean="0">
                <a:latin typeface="华文楷体" panose="02010600040101010101" pitchFamily="2" charset="-122"/>
                <a:ea typeface="华文楷体" panose="02010600040101010101" pitchFamily="2" charset="-122"/>
              </a:rPr>
              <a:t>“张剧”剧本根据张冠林的长篇小说《雪域河源》改编而成，“雷剧”最初由雷献和根据师永刚的长篇小说《天苍茫》改编，后由赵琪参照其小说《骑马挎枪走天涯》重写剧本定稿。2000年上半年，张晓燕找到雷献和，提出合拍反映骑兵生活的电视剧。雷献和向张晓燕介绍了改编《天苍茫》的情况，建议合拍，张晓燕未同意。2000年8月，雷献和与张晓燕签订了合作协议，约定拍摄制作由张晓燕负责，雷献和负责军事保障，不参与艺术创作，雷献和没有看到张晓燕的剧本。“雷剧”和“张剧”创作播出的时间不同，“雷剧”不可能影响“张剧”的发行播出。  </a:t>
            </a:r>
            <a:endParaRPr lang="zh-CN" altLang="en-US" sz="2000" dirty="0" smtClean="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
            <a:ext cx="3293269" cy="110013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15" y="1106170"/>
            <a:ext cx="8700135" cy="56959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81</a:t>
            </a:r>
            <a:r>
              <a:rPr lang="zh-CN" altLang="en-US" sz="3200" dirty="0">
                <a:latin typeface="华文行楷" panose="02010800040101010101" pitchFamily="2" charset="-122"/>
                <a:ea typeface="华文行楷" panose="02010800040101010101" pitchFamily="2" charset="-122"/>
              </a:rPr>
              <a:t>号）：历史题材实质相似</a:t>
            </a:r>
            <a:endParaRPr lang="zh-CN" altLang="en-US" sz="32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219710" y="1800225"/>
            <a:ext cx="8699500" cy="4890135"/>
          </a:xfrm>
        </p:spPr>
        <p:txBody>
          <a:bodyPr>
            <a:noAutofit/>
          </a:bodyPr>
          <a:lstStyle/>
          <a:p>
            <a:pPr marL="0" indent="0" algn="just">
              <a:buNone/>
            </a:pPr>
            <a:r>
              <a:rPr lang="zh-CN" altLang="en-US" sz="2400" dirty="0" smtClean="0">
                <a:latin typeface="华文行楷" panose="02010800040101010101" pitchFamily="2" charset="-122"/>
                <a:ea typeface="华文行楷" panose="02010800040101010101" pitchFamily="2" charset="-122"/>
              </a:rPr>
              <a:t>裁判要点：</a:t>
            </a:r>
            <a:endParaRPr lang="zh-CN" altLang="en-US" sz="2000" dirty="0" smtClean="0">
              <a:latin typeface="华文楷体" panose="02010600040101010101" pitchFamily="2" charset="-122"/>
              <a:ea typeface="华文楷体" panose="02010600040101010101" pitchFamily="2" charset="-122"/>
            </a:endParaRPr>
          </a:p>
          <a:p>
            <a:pPr marL="0" indent="0" algn="just" fontAlgn="auto">
              <a:lnSpc>
                <a:spcPct val="150000"/>
              </a:lnSpc>
              <a:spcBef>
                <a:spcPts val="0"/>
              </a:spcBef>
              <a:buNone/>
            </a:pPr>
            <a:r>
              <a:rPr lang="zh-CN" altLang="en-US" sz="2000" dirty="0" smtClean="0">
                <a:latin typeface="华文楷体" panose="02010600040101010101" pitchFamily="2" charset="-122"/>
                <a:ea typeface="华文楷体" panose="02010600040101010101" pitchFamily="2" charset="-122"/>
              </a:rPr>
              <a:t>　　1.根据同一历史题材创作的作品中的题材主线、整体线索脉络，是社会共同财富，属于思想范畴，不能为个别人垄断，任何人都有权对此类题材加以利用并创作作品。 </a:t>
            </a:r>
            <a:endParaRPr lang="zh-CN" altLang="en-US" sz="2000" dirty="0" smtClean="0">
              <a:latin typeface="华文楷体" panose="02010600040101010101" pitchFamily="2" charset="-122"/>
              <a:ea typeface="华文楷体" panose="02010600040101010101" pitchFamily="2" charset="-122"/>
            </a:endParaRPr>
          </a:p>
          <a:p>
            <a:pPr marL="0" indent="0" algn="just" fontAlgn="auto">
              <a:lnSpc>
                <a:spcPct val="150000"/>
              </a:lnSpc>
              <a:spcBef>
                <a:spcPts val="0"/>
              </a:spcBef>
              <a:buNone/>
            </a:pPr>
            <a:r>
              <a:rPr lang="zh-CN" altLang="en-US" sz="2000" dirty="0" smtClean="0">
                <a:latin typeface="华文楷体" panose="02010600040101010101" pitchFamily="2" charset="-122"/>
                <a:ea typeface="华文楷体" panose="02010600040101010101" pitchFamily="2" charset="-122"/>
              </a:rPr>
              <a:t>　　2.判断作品是否构成侵权，应当从被诉侵权作品作者是否接触过权利人作品、被诉侵权作品与权利人作品之间是否构成实质相似等方面进行。在判断是否构成实质相似时，应比较作者在作品表达中的取舍、选择、安排、设计等是否相同或相似，不应从思想、情感、创意、对象等方面进行比较。 </a:t>
            </a:r>
            <a:endParaRPr lang="zh-CN" altLang="en-US" sz="2000" dirty="0" smtClean="0">
              <a:latin typeface="华文楷体" panose="02010600040101010101" pitchFamily="2" charset="-122"/>
              <a:ea typeface="华文楷体" panose="02010600040101010101" pitchFamily="2" charset="-122"/>
            </a:endParaRPr>
          </a:p>
          <a:p>
            <a:pPr marL="0" indent="0" algn="just" fontAlgn="auto">
              <a:lnSpc>
                <a:spcPct val="150000"/>
              </a:lnSpc>
              <a:spcBef>
                <a:spcPts val="0"/>
              </a:spcBef>
              <a:buNone/>
            </a:pPr>
            <a:r>
              <a:rPr lang="zh-CN" altLang="en-US" sz="2000" dirty="0" smtClean="0">
                <a:latin typeface="华文楷体" panose="02010600040101010101" pitchFamily="2" charset="-122"/>
                <a:ea typeface="华文楷体" panose="02010600040101010101" pitchFamily="2" charset="-122"/>
              </a:rPr>
              <a:t>　　3.按照著作权法保护作品的规定，人民法院应保护作者具有独创性的表达，即思想或情感的表现形式。对创意、素材、公有领域信息、创作形式、必要场景，以及具有唯一性或有限性的表达形式，则不予保护。  </a:t>
            </a:r>
            <a:endParaRPr lang="zh-CN" altLang="en-US" sz="2000" dirty="0" smtClean="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
            <a:ext cx="3293269" cy="110013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8434"/>
          <p:cNvSpPr>
            <a:spLocks noGrp="1"/>
          </p:cNvSpPr>
          <p:nvPr/>
        </p:nvSpPr>
        <p:spPr>
          <a:xfrm>
            <a:off x="1679575" y="2125980"/>
            <a:ext cx="6362065" cy="203581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zh-CN" altLang="en-US" sz="2400" dirty="0">
                <a:effectLst/>
                <a:latin typeface="幼圆" panose="02010509060101010101" charset="-122"/>
                <a:ea typeface="幼圆" panose="02010509060101010101" charset="-122"/>
              </a:rPr>
              <a:t>独立完成</a:t>
            </a:r>
            <a:endParaRPr lang="zh-CN" altLang="en-US" sz="2400" dirty="0" err="1">
              <a:effectLst/>
            </a:endParaRPr>
          </a:p>
          <a:p>
            <a:pPr>
              <a:lnSpc>
                <a:spcPct val="150000"/>
              </a:lnSpc>
              <a:spcBef>
                <a:spcPts val="0"/>
              </a:spcBef>
            </a:pPr>
            <a:r>
              <a:rPr lang="zh-CN" altLang="en-US" sz="2400" dirty="0">
                <a:effectLst/>
                <a:latin typeface="幼圆" panose="02010509060101010101" charset="-122"/>
                <a:ea typeface="幼圆" panose="02010509060101010101" charset="-122"/>
              </a:rPr>
              <a:t>表达完整的思想感情</a:t>
            </a:r>
            <a:endParaRPr lang="zh-CN" altLang="en-US" sz="2400" dirty="0">
              <a:effectLst/>
              <a:latin typeface="幼圆" panose="02010509060101010101" charset="-122"/>
              <a:ea typeface="幼圆" panose="02010509060101010101" charset="-122"/>
            </a:endParaRPr>
          </a:p>
          <a:p>
            <a:pPr>
              <a:lnSpc>
                <a:spcPct val="150000"/>
              </a:lnSpc>
              <a:spcBef>
                <a:spcPts val="0"/>
              </a:spcBef>
            </a:pPr>
            <a:r>
              <a:rPr lang="zh-CN" altLang="en-US" sz="2400" dirty="0">
                <a:effectLst/>
                <a:latin typeface="幼圆" panose="02010509060101010101" charset="-122"/>
                <a:ea typeface="幼圆" panose="02010509060101010101" charset="-122"/>
              </a:rPr>
              <a:t>创作性</a:t>
            </a:r>
            <a:endParaRPr lang="zh-CN" altLang="en-US" sz="2400" dirty="0">
              <a:effectLst/>
              <a:latin typeface="幼圆" panose="02010509060101010101" charset="-122"/>
              <a:ea typeface="幼圆" panose="02010509060101010101" charset="-122"/>
            </a:endParaRPr>
          </a:p>
          <a:p>
            <a:pPr>
              <a:lnSpc>
                <a:spcPct val="150000"/>
              </a:lnSpc>
              <a:spcBef>
                <a:spcPts val="0"/>
              </a:spcBef>
            </a:pPr>
            <a:endParaRPr lang="zh-CN" altLang="en-US" sz="2400" dirty="0">
              <a:effectLst/>
              <a:latin typeface="幼圆" panose="02010509060101010101" charset="-122"/>
              <a:ea typeface="幼圆" panose="02010509060101010101" charset="-122"/>
            </a:endParaRPr>
          </a:p>
        </p:txBody>
      </p:sp>
      <p:sp>
        <p:nvSpPr>
          <p:cNvPr id="5" name="标题 18433"/>
          <p:cNvSpPr>
            <a:spLocks noGrp="1"/>
          </p:cNvSpPr>
          <p:nvPr/>
        </p:nvSpPr>
        <p:spPr>
          <a:xfrm>
            <a:off x="584835" y="1402080"/>
            <a:ext cx="4778375" cy="723900"/>
          </a:xfrm>
          <a:prstGeom prst="rect">
            <a:avLst/>
          </a:prstGeom>
          <a:noFill/>
          <a:ln w="9525">
            <a:noFill/>
            <a:miter/>
          </a:ln>
        </p:spPr>
        <p:txBody>
          <a:bodyPr lIns="69056" tIns="34529" rIns="69056" bIns="34529" anchor="ctr"/>
          <a:lstStyle>
            <a:lvl1pPr marL="0" lvl="0" indent="0" algn="l"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r>
              <a:rPr lang="zh-CN" altLang="en-US" sz="2400" dirty="0">
                <a:solidFill>
                  <a:schemeClr val="tx1"/>
                </a:solidFill>
                <a:latin typeface="幼圆" panose="02010509060101010101" charset="-122"/>
                <a:ea typeface="幼圆" panose="02010509060101010101" charset="-122"/>
                <a:cs typeface="+mn-cs"/>
              </a:rPr>
              <a:t>简短表达</a:t>
            </a:r>
            <a:endParaRPr lang="zh-CN" altLang="en-US" sz="2400" dirty="0">
              <a:solidFill>
                <a:schemeClr val="tx1"/>
              </a:solidFill>
              <a:latin typeface="幼圆" panose="02010509060101010101" charset="-122"/>
              <a:ea typeface="幼圆" panose="02010509060101010101" charset="-122"/>
              <a:cs typeface="+mn-cs"/>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comb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555" y="1105535"/>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a:t>
            </a:r>
            <a:r>
              <a:rPr lang="en-US" sz="3200" dirty="0">
                <a:latin typeface="华文行楷" panose="02010800040101010101" pitchFamily="2" charset="-122"/>
                <a:ea typeface="华文行楷" panose="02010800040101010101" pitchFamily="2" charset="-122"/>
              </a:rPr>
              <a:t>2018</a:t>
            </a:r>
            <a:r>
              <a:rPr lang="zh-CN" altLang="en-US" sz="3200" dirty="0">
                <a:latin typeface="华文行楷" panose="02010800040101010101" pitchFamily="2" charset="-122"/>
                <a:ea typeface="华文行楷" panose="02010800040101010101" pitchFamily="2" charset="-122"/>
              </a:rPr>
              <a:t>最高院</a:t>
            </a:r>
            <a:r>
              <a:rPr lang="en-US" altLang="zh-CN" sz="3200" dirty="0">
                <a:latin typeface="华文行楷" panose="02010800040101010101" pitchFamily="2" charset="-122"/>
                <a:ea typeface="华文行楷" panose="02010800040101010101" pitchFamily="2" charset="-122"/>
              </a:rPr>
              <a:t>10</a:t>
            </a:r>
            <a:r>
              <a:rPr lang="zh-CN" altLang="en-US" sz="3200" dirty="0">
                <a:latin typeface="华文行楷" panose="02010800040101010101" pitchFamily="2" charset="-122"/>
                <a:ea typeface="华文行楷" panose="02010800040101010101" pitchFamily="2" charset="-122"/>
              </a:rPr>
              <a:t>大案例：</a:t>
            </a:r>
            <a:r>
              <a:rPr lang="zh-CN" altLang="en-US" sz="2800" dirty="0">
                <a:latin typeface="华文行楷" panose="02010800040101010101" pitchFamily="2" charset="-122"/>
                <a:ea typeface="华文行楷" panose="02010800040101010101" pitchFamily="2" charset="-122"/>
              </a:rPr>
              <a:t>（2018）京0491民初1号）</a:t>
            </a:r>
            <a:endParaRPr lang="zh-CN" altLang="en-US" sz="28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374015" y="1844675"/>
            <a:ext cx="8450580" cy="4667885"/>
          </a:xfrm>
        </p:spPr>
        <p:txBody>
          <a:bodyPr>
            <a:noAutofit/>
          </a:bodyPr>
          <a:lstStyle/>
          <a:p>
            <a:pPr marL="0" indent="457200" algn="just" fontAlgn="auto">
              <a:lnSpc>
                <a:spcPct val="150000"/>
              </a:lnSpc>
              <a:spcBef>
                <a:spcPts val="0"/>
              </a:spcBef>
              <a:buNone/>
            </a:pPr>
            <a:r>
              <a:rPr lang="zh-CN" altLang="en-US" sz="2000" dirty="0" smtClean="0">
                <a:latin typeface="华文楷体" panose="02010600040101010101" pitchFamily="2" charset="-122"/>
                <a:ea typeface="华文楷体" panose="02010600040101010101" pitchFamily="2" charset="-122"/>
              </a:rPr>
              <a:t>北京微播视界科技有限公司是抖音平台的运营者。百度在线网络技术（北京）有限公司、百度网讯科技有限公司是伙拍平台的运营者。汶川特大地震十周年之际，2018年5月12日，抖音平台的加V用户“黑脸V”响应全国党媒信息公共平台和人民网的倡议，使用给定素材，制作并在抖音平台上发布“5.12，我想对你说”短视频。经“黑脸V”授权，微播视界公司对短视频在全球范围内享有独家排他的信息网络传播权及独家维权的权利。伙拍小视频手机软件上传播了该短视频，该短视频播放页面上未显示有抖音和用户ID号水印。微播视界公司以“我想对你说”短视频构成以类似摄制电影的方法创作的作品，百度公司上述传播和消除水印的行为侵犯了微播视界公司的信息网络传播权为由，提起诉讼。 </a:t>
            </a:r>
            <a:endParaRPr lang="zh-CN" altLang="en-US" sz="2000" dirty="0" smtClean="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
            <a:ext cx="3293269" cy="1100138"/>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015" y="1844675"/>
            <a:ext cx="8450580" cy="4667885"/>
          </a:xfrm>
        </p:spPr>
        <p:txBody>
          <a:bodyPr>
            <a:noAutofit/>
          </a:bodyPr>
          <a:lstStyle/>
          <a:p>
            <a:pPr marL="0" indent="457200" algn="just" fontAlgn="auto">
              <a:lnSpc>
                <a:spcPct val="150000"/>
              </a:lnSpc>
              <a:spcBef>
                <a:spcPts val="0"/>
              </a:spcBef>
              <a:buNone/>
            </a:pPr>
            <a:r>
              <a:rPr lang="zh-CN" altLang="en-US" sz="2000" dirty="0" smtClean="0">
                <a:latin typeface="华文楷体" panose="02010600040101010101" pitchFamily="2" charset="-122"/>
                <a:ea typeface="华文楷体" panose="02010600040101010101" pitchFamily="2" charset="-122"/>
              </a:rPr>
              <a:t>法院观点：</a:t>
            </a:r>
            <a:endParaRPr lang="zh-CN" altLang="en-US" sz="2000" dirty="0" smtClean="0">
              <a:latin typeface="华文楷体" panose="02010600040101010101" pitchFamily="2" charset="-122"/>
              <a:ea typeface="华文楷体" panose="02010600040101010101" pitchFamily="2" charset="-122"/>
            </a:endParaRPr>
          </a:p>
          <a:p>
            <a:pPr marL="0" indent="457200" algn="just" fontAlgn="auto">
              <a:lnSpc>
                <a:spcPct val="150000"/>
              </a:lnSpc>
              <a:spcBef>
                <a:spcPts val="0"/>
              </a:spcBef>
              <a:buNone/>
            </a:pPr>
            <a:r>
              <a:rPr lang="en-US" altLang="zh-CN" sz="2000" dirty="0" smtClean="0">
                <a:latin typeface="华文楷体" panose="02010600040101010101" pitchFamily="2" charset="-122"/>
                <a:ea typeface="华文楷体" panose="02010600040101010101" pitchFamily="2" charset="-122"/>
              </a:rPr>
              <a:t>1</a:t>
            </a:r>
            <a:r>
              <a:rPr lang="zh-CN" altLang="en-US" sz="2000" dirty="0" smtClean="0">
                <a:latin typeface="华文楷体" panose="02010600040101010101" pitchFamily="2" charset="-122"/>
                <a:ea typeface="华文楷体" panose="02010600040101010101" pitchFamily="2" charset="-122"/>
              </a:rPr>
              <a:t>、在接触在先素材的情况下，以存在能够被客观识别的差异为条件，主题相同并不影响“我想对你说”短视频是否系独立完成的认定。</a:t>
            </a:r>
            <a:endParaRPr lang="zh-CN" altLang="en-US" sz="2000" dirty="0" smtClean="0">
              <a:latin typeface="华文楷体" panose="02010600040101010101" pitchFamily="2" charset="-122"/>
              <a:ea typeface="华文楷体" panose="02010600040101010101" pitchFamily="2" charset="-122"/>
            </a:endParaRPr>
          </a:p>
          <a:p>
            <a:pPr marL="0" indent="457200" algn="just" fontAlgn="auto">
              <a:lnSpc>
                <a:spcPct val="150000"/>
              </a:lnSpc>
              <a:spcBef>
                <a:spcPts val="0"/>
              </a:spcBef>
              <a:buNone/>
            </a:pPr>
            <a:r>
              <a:rPr lang="en-US" altLang="zh-CN" sz="2000" dirty="0" smtClean="0">
                <a:latin typeface="华文楷体" panose="02010600040101010101" pitchFamily="2" charset="-122"/>
                <a:ea typeface="华文楷体" panose="02010600040101010101" pitchFamily="2" charset="-122"/>
              </a:rPr>
              <a:t>2</a:t>
            </a:r>
            <a:r>
              <a:rPr lang="zh-CN" altLang="en-US" sz="2000" dirty="0" smtClean="0">
                <a:latin typeface="华文楷体" panose="02010600040101010101" pitchFamily="2" charset="-122"/>
                <a:ea typeface="华文楷体" panose="02010600040101010101" pitchFamily="2" charset="-122"/>
              </a:rPr>
              <a:t>、不宜苛求创作高度，只要能体现出制作者的个性化表达即可认定其有创作性。</a:t>
            </a:r>
            <a:endParaRPr lang="zh-CN" altLang="en-US" sz="2000" dirty="0" smtClean="0">
              <a:latin typeface="华文楷体" panose="02010600040101010101" pitchFamily="2" charset="-122"/>
              <a:ea typeface="华文楷体" panose="02010600040101010101" pitchFamily="2" charset="-122"/>
            </a:endParaRPr>
          </a:p>
          <a:p>
            <a:pPr marL="0" indent="457200" algn="just" fontAlgn="auto">
              <a:lnSpc>
                <a:spcPct val="150000"/>
              </a:lnSpc>
              <a:spcBef>
                <a:spcPts val="0"/>
              </a:spcBef>
              <a:buNone/>
            </a:pPr>
            <a:r>
              <a:rPr lang="zh-CN" altLang="en-US" sz="2000" dirty="0" smtClean="0">
                <a:latin typeface="华文楷体" panose="02010600040101010101" pitchFamily="2" charset="-122"/>
                <a:ea typeface="华文楷体" panose="02010600040101010101" pitchFamily="2" charset="-122"/>
              </a:rPr>
              <a:t>考虑因素：完整地表达制作者的思想感情；编排、选择及呈现给观众的效果与其他用户的短视频完全不同，带给观众的精神享受，体现了制作者的个性化表达或者创作性</a:t>
            </a:r>
            <a:endParaRPr lang="zh-CN" altLang="en-US" sz="2000" dirty="0" smtClean="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
            <a:ext cx="3293269" cy="1100138"/>
          </a:xfrm>
          <a:prstGeom prst="rect">
            <a:avLst/>
          </a:prstGeom>
        </p:spPr>
      </p:pic>
      <p:sp>
        <p:nvSpPr>
          <p:cNvPr id="8" name="标题 7"/>
          <p:cNvSpPr>
            <a:spLocks noGrp="1"/>
          </p:cNvSpPr>
          <p:nvPr>
            <p:ph type="title"/>
          </p:nvPr>
        </p:nvSpPr>
        <p:spPr>
          <a:xfrm>
            <a:off x="249555" y="1105535"/>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a:t>
            </a:r>
            <a:r>
              <a:rPr lang="en-US" sz="3200" dirty="0">
                <a:latin typeface="华文行楷" panose="02010800040101010101" pitchFamily="2" charset="-122"/>
                <a:ea typeface="华文行楷" panose="02010800040101010101" pitchFamily="2" charset="-122"/>
              </a:rPr>
              <a:t>2018</a:t>
            </a:r>
            <a:r>
              <a:rPr lang="zh-CN" altLang="en-US" sz="3200" dirty="0">
                <a:latin typeface="华文行楷" panose="02010800040101010101" pitchFamily="2" charset="-122"/>
                <a:ea typeface="华文行楷" panose="02010800040101010101" pitchFamily="2" charset="-122"/>
              </a:rPr>
              <a:t>最高院</a:t>
            </a:r>
            <a:r>
              <a:rPr lang="en-US" altLang="zh-CN" sz="3200" dirty="0">
                <a:latin typeface="华文行楷" panose="02010800040101010101" pitchFamily="2" charset="-122"/>
                <a:ea typeface="华文行楷" panose="02010800040101010101" pitchFamily="2" charset="-122"/>
              </a:rPr>
              <a:t>10</a:t>
            </a:r>
            <a:r>
              <a:rPr lang="zh-CN" altLang="en-US" sz="3200" dirty="0">
                <a:latin typeface="华文行楷" panose="02010800040101010101" pitchFamily="2" charset="-122"/>
                <a:ea typeface="华文行楷" panose="02010800040101010101" pitchFamily="2" charset="-122"/>
              </a:rPr>
              <a:t>大案例：</a:t>
            </a:r>
            <a:r>
              <a:rPr lang="zh-CN" altLang="en-US" sz="2800" dirty="0">
                <a:latin typeface="华文行楷" panose="02010800040101010101" pitchFamily="2" charset="-122"/>
                <a:ea typeface="华文行楷" panose="02010800040101010101" pitchFamily="2" charset="-122"/>
              </a:rPr>
              <a:t>（2018）京0491民初1号）</a:t>
            </a:r>
            <a:endParaRPr lang="zh-CN" altLang="en-US" sz="2800" dirty="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415290" y="1323340"/>
            <a:ext cx="3496310" cy="628650"/>
          </a:xfrm>
        </p:spPr>
        <p:txBody>
          <a:bodyPr vert="horz" lIns="69056" tIns="34529" rIns="69056" bIns="34529" rtlCol="0" anchor="ctr">
            <a:noAutofit/>
          </a:bodyPr>
          <a:lstStyle/>
          <a:p>
            <a:pPr fontAlgn="base">
              <a:lnSpc>
                <a:spcPct val="100000"/>
              </a:lnSpc>
              <a:spcAft>
                <a:spcPct val="0"/>
              </a:spcAft>
              <a:buClr>
                <a:srgbClr val="000000"/>
              </a:buClr>
            </a:pPr>
            <a:r>
              <a:rPr lang="zh-CN" altLang="en-US" sz="2400" dirty="0">
                <a:latin typeface="幼圆" panose="02010509060101010101" charset="-122"/>
                <a:ea typeface="幼圆" panose="02010509060101010101" charset="-122"/>
                <a:cs typeface="+mn-cs"/>
              </a:rPr>
              <a:t>（六）不予考虑的因素</a:t>
            </a:r>
            <a:endParaRPr lang="zh-CN" altLang="en-US" sz="2400" dirty="0">
              <a:latin typeface="幼圆" panose="02010509060101010101" charset="-122"/>
              <a:ea typeface="幼圆" panose="02010509060101010101" charset="-122"/>
              <a:cs typeface="+mn-cs"/>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5" name="图片 4"/>
          <p:cNvPicPr>
            <a:picLocks noChangeAspect="1"/>
          </p:cNvPicPr>
          <p:nvPr/>
        </p:nvPicPr>
        <p:blipFill>
          <a:blip r:embed="rId3"/>
          <a:stretch>
            <a:fillRect/>
          </a:stretch>
        </p:blipFill>
        <p:spPr>
          <a:xfrm>
            <a:off x="499841" y="2239667"/>
            <a:ext cx="6051676" cy="4269793"/>
          </a:xfrm>
          <a:prstGeom prst="rect">
            <a:avLst/>
          </a:prstGeom>
        </p:spPr>
      </p:pic>
      <p:pic>
        <p:nvPicPr>
          <p:cNvPr id="11" name="图片 10"/>
          <p:cNvPicPr>
            <a:picLocks noChangeAspect="1"/>
          </p:cNvPicPr>
          <p:nvPr/>
        </p:nvPicPr>
        <p:blipFill>
          <a:blip r:embed="rId4"/>
          <a:stretch>
            <a:fillRect/>
          </a:stretch>
        </p:blipFill>
        <p:spPr>
          <a:xfrm>
            <a:off x="6082892" y="1070540"/>
            <a:ext cx="3043445" cy="2028963"/>
          </a:xfrm>
          <a:prstGeom prst="rect">
            <a:avLst/>
          </a:prstGeom>
        </p:spPr>
      </p:pic>
      <p:pic>
        <p:nvPicPr>
          <p:cNvPr id="12" name="图片 11"/>
          <p:cNvPicPr>
            <a:picLocks noChangeAspect="1"/>
          </p:cNvPicPr>
          <p:nvPr/>
        </p:nvPicPr>
        <p:blipFill>
          <a:blip r:embed="rId5"/>
          <a:stretch>
            <a:fillRect/>
          </a:stretch>
        </p:blipFill>
        <p:spPr>
          <a:xfrm>
            <a:off x="6569075" y="3570605"/>
            <a:ext cx="2481580" cy="2481580"/>
          </a:xfrm>
          <a:prstGeom prst="rect">
            <a:avLst/>
          </a:prstGeom>
        </p:spPr>
      </p:pic>
    </p:spTree>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50290" y="1315085"/>
            <a:ext cx="3418840" cy="5187315"/>
          </a:xfrm>
          <a:prstGeom prst="rect">
            <a:avLst/>
          </a:prstGeom>
        </p:spPr>
      </p:pic>
      <p:pic>
        <p:nvPicPr>
          <p:cNvPr id="6" name="图片 5"/>
          <p:cNvPicPr>
            <a:picLocks noChangeAspect="1"/>
          </p:cNvPicPr>
          <p:nvPr/>
        </p:nvPicPr>
        <p:blipFill>
          <a:blip r:embed="rId2"/>
          <a:stretch>
            <a:fillRect/>
          </a:stretch>
        </p:blipFill>
        <p:spPr>
          <a:xfrm>
            <a:off x="0" y="2032"/>
            <a:ext cx="9144000" cy="110337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2" name="图片 1"/>
          <p:cNvPicPr>
            <a:picLocks noChangeAspect="1"/>
          </p:cNvPicPr>
          <p:nvPr/>
        </p:nvPicPr>
        <p:blipFill>
          <a:blip r:embed="rId4"/>
          <a:stretch>
            <a:fillRect/>
          </a:stretch>
        </p:blipFill>
        <p:spPr>
          <a:xfrm>
            <a:off x="5088255" y="1315085"/>
            <a:ext cx="3055620" cy="5151755"/>
          </a:xfrm>
          <a:prstGeom prst="rect">
            <a:avLst/>
          </a:prstGeom>
        </p:spPr>
      </p:pic>
    </p:spTree>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14705" y="1802765"/>
            <a:ext cx="7239000" cy="3620770"/>
          </a:xfrm>
          <a:prstGeom prst="rect">
            <a:avLst/>
          </a:prstGeom>
        </p:spPr>
      </p:pic>
      <p:pic>
        <p:nvPicPr>
          <p:cNvPr id="6" name="图片 5"/>
          <p:cNvPicPr>
            <a:picLocks noChangeAspect="1"/>
          </p:cNvPicPr>
          <p:nvPr/>
        </p:nvPicPr>
        <p:blipFill>
          <a:blip r:embed="rId2"/>
          <a:stretch>
            <a:fillRect/>
          </a:stretch>
        </p:blipFill>
        <p:spPr>
          <a:xfrm>
            <a:off x="0" y="2032"/>
            <a:ext cx="9144000" cy="110337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2" name="图片 1"/>
          <p:cNvPicPr>
            <a:picLocks noChangeAspect="1"/>
          </p:cNvPicPr>
          <p:nvPr/>
        </p:nvPicPr>
        <p:blipFill>
          <a:blip r:embed="rId3"/>
          <a:stretch>
            <a:fillRect/>
          </a:stretch>
        </p:blipFill>
        <p:spPr>
          <a:xfrm>
            <a:off x="4485640" y="1023176"/>
            <a:ext cx="4077970" cy="2846423"/>
          </a:xfrm>
          <a:prstGeom prst="rect">
            <a:avLst/>
          </a:prstGeom>
        </p:spPr>
      </p:pic>
      <p:pic>
        <p:nvPicPr>
          <p:cNvPr id="3" name="图片 2"/>
          <p:cNvPicPr>
            <a:picLocks noChangeAspect="1"/>
          </p:cNvPicPr>
          <p:nvPr/>
        </p:nvPicPr>
        <p:blipFill>
          <a:blip r:embed="rId4"/>
          <a:stretch>
            <a:fillRect/>
          </a:stretch>
        </p:blipFill>
        <p:spPr>
          <a:xfrm>
            <a:off x="857068" y="3362057"/>
            <a:ext cx="6736080" cy="3137803"/>
          </a:xfrm>
          <a:prstGeom prst="rect">
            <a:avLst/>
          </a:prstGeom>
        </p:spPr>
      </p:pic>
    </p:spTree>
  </p:cSld>
  <p:clrMapOvr>
    <a:masterClrMapping/>
  </p:clrMapOvr>
  <p:transition spd="slow">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7169"/>
          <p:cNvSpPr>
            <a:spLocks noGrp="1"/>
          </p:cNvSpPr>
          <p:nvPr>
            <p:ph type="title"/>
          </p:nvPr>
        </p:nvSpPr>
        <p:spPr>
          <a:xfrm>
            <a:off x="1058387" y="1114426"/>
            <a:ext cx="5945981" cy="709136"/>
          </a:xfrm>
          <a:ln w="9525">
            <a:noFill/>
            <a:miter/>
          </a:ln>
        </p:spPr>
        <p:txBody>
          <a:bodyPr anchor="ctr"/>
          <a:lstStyle/>
          <a:p>
            <a:pPr algn="l"/>
            <a:r>
              <a:rPr lang="zh-CN" altLang="en-US" sz="2400" dirty="0">
                <a:ea typeface="黑体" panose="02010609060101010101" pitchFamily="49" charset="-122"/>
              </a:rPr>
              <a:t>引子：作品定义演变</a:t>
            </a:r>
            <a:endParaRPr lang="zh-CN" altLang="en-US" sz="2400" dirty="0">
              <a:ea typeface="黑体" panose="02010609060101010101" pitchFamily="49" charset="-122"/>
            </a:endParaRPr>
          </a:p>
        </p:txBody>
      </p:sp>
      <p:sp>
        <p:nvSpPr>
          <p:cNvPr id="3" name="文本占位符 18434"/>
          <p:cNvSpPr>
            <a:spLocks noGrp="1"/>
          </p:cNvSpPr>
          <p:nvPr/>
        </p:nvSpPr>
        <p:spPr>
          <a:xfrm>
            <a:off x="567055" y="2066925"/>
            <a:ext cx="2517775" cy="393065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en-US" altLang="zh-CN" sz="2000" dirty="0">
                <a:effectLst/>
                <a:latin typeface="Arial" panose="020B0604020202090204" pitchFamily="34" charset="0"/>
                <a:ea typeface="宋体" panose="02010600030101010101" pitchFamily="2" charset="-122"/>
                <a:sym typeface="+mn-ea"/>
              </a:rPr>
              <a:t>《</a:t>
            </a:r>
            <a:r>
              <a:rPr lang="zh-CN" altLang="en-US" sz="2000" b="1" dirty="0">
                <a:effectLst/>
                <a:latin typeface="Arial" panose="020B0604020202090204" pitchFamily="34" charset="0"/>
                <a:ea typeface="宋体" panose="02010600030101010101" pitchFamily="2" charset="-122"/>
                <a:sym typeface="+mn-ea"/>
              </a:rPr>
              <a:t>著作权实施条例</a:t>
            </a:r>
            <a:r>
              <a:rPr lang="en-US" altLang="zh-CN" sz="2000" dirty="0">
                <a:effectLst/>
                <a:latin typeface="Arial" panose="020B0604020202090204" pitchFamily="34" charset="0"/>
                <a:ea typeface="宋体" panose="02010600030101010101" pitchFamily="2" charset="-122"/>
                <a:sym typeface="+mn-ea"/>
              </a:rPr>
              <a:t>》</a:t>
            </a:r>
            <a:r>
              <a:rPr lang="zh-CN" altLang="en-US" sz="2000" dirty="0">
                <a:effectLst/>
                <a:latin typeface="Arial" panose="020B0604020202090204" pitchFamily="34" charset="0"/>
                <a:ea typeface="宋体" panose="02010600030101010101" pitchFamily="2" charset="-122"/>
                <a:sym typeface="+mn-ea"/>
              </a:rPr>
              <a:t>第</a:t>
            </a:r>
            <a:r>
              <a:rPr lang="en-US" altLang="zh-CN" sz="2000" dirty="0">
                <a:effectLst/>
                <a:latin typeface="Arial" panose="020B0604020202090204" pitchFamily="34" charset="0"/>
                <a:ea typeface="宋体" panose="02010600030101010101" pitchFamily="2" charset="-122"/>
                <a:sym typeface="+mn-ea"/>
              </a:rPr>
              <a:t>2</a:t>
            </a:r>
            <a:r>
              <a:rPr lang="zh-CN" altLang="en-US" sz="2000" dirty="0">
                <a:effectLst/>
                <a:latin typeface="Arial" panose="020B0604020202090204" pitchFamily="34" charset="0"/>
                <a:ea typeface="宋体" panose="02010600030101010101" pitchFamily="2" charset="-122"/>
                <a:sym typeface="+mn-ea"/>
              </a:rPr>
              <a:t>条：著作权法上的作品是指</a:t>
            </a:r>
            <a:r>
              <a:rPr lang="zh-CN" altLang="en-US" sz="2000" b="1" dirty="0">
                <a:solidFill>
                  <a:srgbClr val="7030A0"/>
                </a:solidFill>
                <a:effectLst/>
                <a:latin typeface="Arial" panose="020B0604020202090204" pitchFamily="34" charset="0"/>
                <a:ea typeface="宋体" panose="02010600030101010101" pitchFamily="2" charset="-122"/>
                <a:sym typeface="+mn-ea"/>
              </a:rPr>
              <a:t>文学、艺术和科学领域</a:t>
            </a:r>
            <a:r>
              <a:rPr lang="zh-CN" altLang="en-US" sz="2000" dirty="0">
                <a:effectLst/>
                <a:latin typeface="Arial" panose="020B0604020202090204" pitchFamily="34" charset="0"/>
                <a:ea typeface="宋体" panose="02010600030101010101" pitchFamily="2" charset="-122"/>
                <a:sym typeface="+mn-ea"/>
              </a:rPr>
              <a:t>内</a:t>
            </a:r>
            <a:r>
              <a:rPr lang="zh-CN" altLang="en-US" sz="2000" b="1" dirty="0">
                <a:solidFill>
                  <a:srgbClr val="7030A0"/>
                </a:solidFill>
                <a:effectLst/>
                <a:latin typeface="Arial" panose="020B0604020202090204" pitchFamily="34" charset="0"/>
                <a:ea typeface="宋体" panose="02010600030101010101" pitchFamily="2" charset="-122"/>
                <a:sym typeface="+mn-ea"/>
              </a:rPr>
              <a:t>具有独创性</a:t>
            </a:r>
            <a:r>
              <a:rPr lang="zh-CN" altLang="en-US" sz="2000" dirty="0">
                <a:effectLst/>
                <a:latin typeface="Arial" panose="020B0604020202090204" pitchFamily="34" charset="0"/>
                <a:ea typeface="宋体" panose="02010600030101010101" pitchFamily="2" charset="-122"/>
                <a:sym typeface="+mn-ea"/>
              </a:rPr>
              <a:t>并能</a:t>
            </a:r>
            <a:r>
              <a:rPr lang="zh-CN" altLang="en-US" sz="2000" dirty="0">
                <a:solidFill>
                  <a:srgbClr val="FF0000"/>
                </a:solidFill>
                <a:effectLst/>
                <a:latin typeface="Arial" panose="020B0604020202090204" pitchFamily="34" charset="0"/>
                <a:ea typeface="宋体" panose="02010600030101010101" pitchFamily="2" charset="-122"/>
                <a:sym typeface="+mn-ea"/>
              </a:rPr>
              <a:t>以某种有形形式复制</a:t>
            </a:r>
            <a:r>
              <a:rPr lang="zh-CN" altLang="en-US" sz="2000" dirty="0">
                <a:effectLst/>
                <a:latin typeface="Arial" panose="020B0604020202090204" pitchFamily="34" charset="0"/>
                <a:ea typeface="宋体" panose="02010600030101010101" pitchFamily="2" charset="-122"/>
                <a:sym typeface="+mn-ea"/>
              </a:rPr>
              <a:t>的</a:t>
            </a:r>
            <a:r>
              <a:rPr lang="zh-CN" altLang="en-US" sz="2000" dirty="0">
                <a:solidFill>
                  <a:srgbClr val="FF0000"/>
                </a:solidFill>
                <a:effectLst/>
                <a:latin typeface="Arial" panose="020B0604020202090204" pitchFamily="34" charset="0"/>
                <a:ea typeface="宋体" panose="02010600030101010101" pitchFamily="2" charset="-122"/>
                <a:sym typeface="+mn-ea"/>
              </a:rPr>
              <a:t>智力成果</a:t>
            </a:r>
            <a:r>
              <a:rPr lang="zh-CN" altLang="en-US" sz="2000" dirty="0">
                <a:effectLst/>
                <a:latin typeface="Arial" panose="020B0604020202090204" pitchFamily="34" charset="0"/>
                <a:ea typeface="宋体" panose="02010600030101010101" pitchFamily="2" charset="-122"/>
                <a:sym typeface="+mn-ea"/>
              </a:rPr>
              <a:t>。</a:t>
            </a:r>
            <a:endParaRPr lang="zh-CN" altLang="en-US" sz="2000" dirty="0">
              <a:effectLst/>
              <a:latin typeface="Arial" panose="020B0604020202090204" pitchFamily="34" charset="0"/>
              <a:ea typeface="宋体" panose="02010600030101010101" pitchFamily="2" charset="-122"/>
              <a:sym typeface="+mn-ea"/>
            </a:endParaRPr>
          </a:p>
        </p:txBody>
      </p:sp>
      <p:sp>
        <p:nvSpPr>
          <p:cNvPr id="4" name="文本占位符 18434"/>
          <p:cNvSpPr>
            <a:spLocks noGrp="1"/>
          </p:cNvSpPr>
          <p:nvPr/>
        </p:nvSpPr>
        <p:spPr>
          <a:xfrm>
            <a:off x="3181350" y="2035810"/>
            <a:ext cx="2576830" cy="396240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zh-CN" altLang="en-US" sz="2000" b="1" dirty="0">
                <a:effectLst/>
                <a:latin typeface="Arial" panose="020B0604020202090204" pitchFamily="34" charset="0"/>
                <a:ea typeface="宋体" panose="02010600030101010101" pitchFamily="2" charset="-122"/>
                <a:sym typeface="+mn-ea"/>
              </a:rPr>
              <a:t>著作权法（修订草案送审稿，2014年6月）</a:t>
            </a:r>
            <a:r>
              <a:rPr lang="zh-CN" altLang="en-US" sz="2000" dirty="0">
                <a:effectLst/>
                <a:latin typeface="Arial" panose="020B0604020202090204" pitchFamily="34" charset="0"/>
                <a:ea typeface="宋体" panose="02010600030101010101" pitchFamily="2" charset="-122"/>
                <a:sym typeface="+mn-ea"/>
              </a:rPr>
              <a:t>第</a:t>
            </a:r>
            <a:r>
              <a:rPr lang="en-US" altLang="zh-CN" sz="2000" dirty="0">
                <a:effectLst/>
                <a:latin typeface="Arial" panose="020B0604020202090204" pitchFamily="34" charset="0"/>
                <a:ea typeface="宋体" panose="02010600030101010101" pitchFamily="2" charset="-122"/>
                <a:sym typeface="+mn-ea"/>
              </a:rPr>
              <a:t>5</a:t>
            </a:r>
            <a:r>
              <a:rPr lang="zh-CN" altLang="en-US" sz="2000" dirty="0">
                <a:effectLst/>
                <a:latin typeface="Arial" panose="020B0604020202090204" pitchFamily="34" charset="0"/>
                <a:ea typeface="宋体" panose="02010600030101010101" pitchFamily="2" charset="-122"/>
                <a:sym typeface="+mn-ea"/>
              </a:rPr>
              <a:t>条：本法所称的作品，是指</a:t>
            </a:r>
            <a:r>
              <a:rPr lang="zh-CN" altLang="en-US" sz="2000" b="1" dirty="0">
                <a:solidFill>
                  <a:srgbClr val="7030A0"/>
                </a:solidFill>
                <a:effectLst/>
                <a:latin typeface="Arial" panose="020B0604020202090204" pitchFamily="34" charset="0"/>
                <a:ea typeface="宋体" panose="02010600030101010101" pitchFamily="2" charset="-122"/>
                <a:sym typeface="+mn-ea"/>
              </a:rPr>
              <a:t>文学、艺术和科学领域</a:t>
            </a:r>
            <a:r>
              <a:rPr lang="zh-CN" altLang="en-US" sz="2000" dirty="0">
                <a:effectLst/>
                <a:latin typeface="Arial" panose="020B0604020202090204" pitchFamily="34" charset="0"/>
                <a:ea typeface="宋体" panose="02010600030101010101" pitchFamily="2" charset="-122"/>
                <a:sym typeface="+mn-ea"/>
              </a:rPr>
              <a:t>内</a:t>
            </a:r>
            <a:r>
              <a:rPr lang="zh-CN" altLang="en-US" sz="2000" b="1" dirty="0">
                <a:solidFill>
                  <a:srgbClr val="7030A0"/>
                </a:solidFill>
                <a:effectLst/>
                <a:latin typeface="Arial" panose="020B0604020202090204" pitchFamily="34" charset="0"/>
                <a:ea typeface="宋体" panose="02010600030101010101" pitchFamily="2" charset="-122"/>
                <a:sym typeface="+mn-ea"/>
              </a:rPr>
              <a:t>具有独创性</a:t>
            </a:r>
            <a:r>
              <a:rPr lang="zh-CN" altLang="en-US" sz="2000" dirty="0">
                <a:effectLst/>
                <a:latin typeface="Arial" panose="020B0604020202090204" pitchFamily="34" charset="0"/>
                <a:ea typeface="宋体" panose="02010600030101010101" pitchFamily="2" charset="-122"/>
                <a:sym typeface="+mn-ea"/>
              </a:rPr>
              <a:t>并能</a:t>
            </a:r>
            <a:r>
              <a:rPr lang="zh-CN" altLang="en-US" sz="2000" dirty="0">
                <a:solidFill>
                  <a:srgbClr val="FF0000"/>
                </a:solidFill>
                <a:effectLst/>
                <a:latin typeface="Arial" panose="020B0604020202090204" pitchFamily="34" charset="0"/>
                <a:ea typeface="宋体" panose="02010600030101010101" pitchFamily="2" charset="-122"/>
                <a:sym typeface="+mn-ea"/>
              </a:rPr>
              <a:t>以某种形式固定</a:t>
            </a:r>
            <a:r>
              <a:rPr lang="zh-CN" altLang="en-US" sz="2000" dirty="0">
                <a:effectLst/>
                <a:latin typeface="Arial" panose="020B0604020202090204" pitchFamily="34" charset="0"/>
                <a:ea typeface="宋体" panose="02010600030101010101" pitchFamily="2" charset="-122"/>
                <a:sym typeface="+mn-ea"/>
              </a:rPr>
              <a:t>的</a:t>
            </a:r>
            <a:r>
              <a:rPr lang="zh-CN" altLang="en-US" sz="2000" dirty="0">
                <a:solidFill>
                  <a:srgbClr val="FF0000"/>
                </a:solidFill>
                <a:effectLst/>
                <a:latin typeface="Arial" panose="020B0604020202090204" pitchFamily="34" charset="0"/>
                <a:ea typeface="宋体" panose="02010600030101010101" pitchFamily="2" charset="-122"/>
                <a:sym typeface="+mn-ea"/>
              </a:rPr>
              <a:t>智力表达</a:t>
            </a:r>
            <a:r>
              <a:rPr lang="zh-CN" altLang="en-US" sz="2000" dirty="0">
                <a:effectLst/>
                <a:latin typeface="Arial" panose="020B0604020202090204" pitchFamily="34" charset="0"/>
                <a:ea typeface="宋体" panose="02010600030101010101" pitchFamily="2" charset="-122"/>
                <a:sym typeface="+mn-ea"/>
              </a:rPr>
              <a:t>。</a:t>
            </a:r>
            <a:endParaRPr lang="zh-CN" altLang="en-US" sz="2000" dirty="0">
              <a:effectLst/>
              <a:latin typeface="Arial" panose="020B0604020202090204" pitchFamily="34" charset="0"/>
              <a:ea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1472248" y="1753076"/>
            <a:ext cx="314325" cy="471488"/>
          </a:xfrm>
          <a:prstGeom prst="rect">
            <a:avLst/>
          </a:prstGeom>
        </p:spPr>
      </p:pic>
      <p:pic>
        <p:nvPicPr>
          <p:cNvPr id="8" name="图片 7"/>
          <p:cNvPicPr>
            <a:picLocks noChangeAspect="1"/>
          </p:cNvPicPr>
          <p:nvPr/>
        </p:nvPicPr>
        <p:blipFill>
          <a:blip r:embed="rId1"/>
          <a:stretch>
            <a:fillRect/>
          </a:stretch>
        </p:blipFill>
        <p:spPr>
          <a:xfrm>
            <a:off x="4280218" y="1699736"/>
            <a:ext cx="314325" cy="471488"/>
          </a:xfrm>
          <a:prstGeom prst="rect">
            <a:avLst/>
          </a:prstGeom>
        </p:spPr>
      </p:pic>
      <p:pic>
        <p:nvPicPr>
          <p:cNvPr id="9" name="图片 8"/>
          <p:cNvPicPr>
            <a:picLocks noChangeAspect="1"/>
          </p:cNvPicPr>
          <p:nvPr/>
        </p:nvPicPr>
        <p:blipFill>
          <a:blip r:embed="rId2"/>
          <a:stretch>
            <a:fillRect/>
          </a:stretch>
        </p:blipFill>
        <p:spPr>
          <a:xfrm>
            <a:off x="0" y="2032"/>
            <a:ext cx="9144000" cy="1103376"/>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5" name="文本占位符 18434"/>
          <p:cNvSpPr>
            <a:spLocks noGrp="1"/>
          </p:cNvSpPr>
          <p:nvPr/>
        </p:nvSpPr>
        <p:spPr>
          <a:xfrm>
            <a:off x="5880100" y="2029460"/>
            <a:ext cx="2617470" cy="396240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zh-CN" altLang="en-US" sz="2000" b="1" dirty="0">
                <a:effectLst/>
                <a:latin typeface="Arial" panose="020B0604020202090204" pitchFamily="34" charset="0"/>
                <a:ea typeface="宋体" panose="02010600030101010101" pitchFamily="2" charset="-122"/>
                <a:sym typeface="+mn-ea"/>
              </a:rPr>
              <a:t>著作权法（20</a:t>
            </a:r>
            <a:r>
              <a:rPr lang="en-US" altLang="zh-CN" sz="2000" b="1" dirty="0">
                <a:effectLst/>
                <a:latin typeface="Arial" panose="020B0604020202090204" pitchFamily="34" charset="0"/>
                <a:ea typeface="宋体" panose="02010600030101010101" pitchFamily="2" charset="-122"/>
                <a:sym typeface="+mn-ea"/>
              </a:rPr>
              <a:t>20</a:t>
            </a:r>
            <a:r>
              <a:rPr lang="zh-CN" altLang="en-US" sz="2000" b="1" dirty="0">
                <a:effectLst/>
                <a:latin typeface="Arial" panose="020B0604020202090204" pitchFamily="34" charset="0"/>
                <a:ea typeface="宋体" panose="02010600030101010101" pitchFamily="2" charset="-122"/>
                <a:sym typeface="+mn-ea"/>
              </a:rPr>
              <a:t>）</a:t>
            </a:r>
            <a:r>
              <a:rPr lang="zh-CN" altLang="en-US" sz="2000" dirty="0">
                <a:effectLst/>
                <a:latin typeface="Arial" panose="020B0604020202090204" pitchFamily="34" charset="0"/>
                <a:ea typeface="宋体" panose="02010600030101010101" pitchFamily="2" charset="-122"/>
                <a:sym typeface="+mn-ea"/>
              </a:rPr>
              <a:t>第</a:t>
            </a:r>
            <a:r>
              <a:rPr lang="en-US" altLang="zh-CN" sz="2000" dirty="0">
                <a:effectLst/>
                <a:latin typeface="Arial" panose="020B0604020202090204" pitchFamily="34" charset="0"/>
                <a:ea typeface="宋体" panose="02010600030101010101" pitchFamily="2" charset="-122"/>
                <a:sym typeface="+mn-ea"/>
              </a:rPr>
              <a:t>3</a:t>
            </a:r>
            <a:r>
              <a:rPr lang="zh-CN" altLang="en-US" sz="2000" dirty="0">
                <a:effectLst/>
                <a:latin typeface="Arial" panose="020B0604020202090204" pitchFamily="34" charset="0"/>
                <a:ea typeface="宋体" panose="02010600030101010101" pitchFamily="2" charset="-122"/>
                <a:sym typeface="+mn-ea"/>
              </a:rPr>
              <a:t>条：本法所称的作品，是指</a:t>
            </a:r>
            <a:r>
              <a:rPr lang="zh-CN" altLang="en-US" sz="2000" b="1" dirty="0">
                <a:solidFill>
                  <a:srgbClr val="7030A0"/>
                </a:solidFill>
                <a:effectLst/>
                <a:latin typeface="Arial" panose="020B0604020202090204" pitchFamily="34" charset="0"/>
                <a:ea typeface="宋体" panose="02010600030101010101" pitchFamily="2" charset="-122"/>
                <a:sym typeface="+mn-ea"/>
              </a:rPr>
              <a:t>文学、艺术和科学领域</a:t>
            </a:r>
            <a:r>
              <a:rPr lang="zh-CN" altLang="en-US" sz="2000" dirty="0">
                <a:effectLst/>
                <a:latin typeface="Arial" panose="020B0604020202090204" pitchFamily="34" charset="0"/>
                <a:ea typeface="宋体" panose="02010600030101010101" pitchFamily="2" charset="-122"/>
                <a:sym typeface="+mn-ea"/>
              </a:rPr>
              <a:t>内具有</a:t>
            </a:r>
            <a:r>
              <a:rPr lang="zh-CN" altLang="en-US" sz="2000" b="1" dirty="0">
                <a:solidFill>
                  <a:srgbClr val="7030A0"/>
                </a:solidFill>
                <a:effectLst/>
                <a:latin typeface="Arial" panose="020B0604020202090204" pitchFamily="34" charset="0"/>
                <a:ea typeface="宋体" panose="02010600030101010101" pitchFamily="2" charset="-122"/>
                <a:sym typeface="+mn-ea"/>
              </a:rPr>
              <a:t>独创性</a:t>
            </a:r>
            <a:r>
              <a:rPr lang="zh-CN" altLang="en-US" sz="2000" dirty="0">
                <a:effectLst/>
                <a:latin typeface="Arial" panose="020B0604020202090204" pitchFamily="34" charset="0"/>
                <a:ea typeface="宋体" panose="02010600030101010101" pitchFamily="2" charset="-122"/>
                <a:sym typeface="+mn-ea"/>
              </a:rPr>
              <a:t>并能以</a:t>
            </a:r>
            <a:r>
              <a:rPr lang="zh-CN" altLang="en-US" sz="2000" dirty="0">
                <a:solidFill>
                  <a:srgbClr val="FF0000"/>
                </a:solidFill>
                <a:effectLst/>
                <a:latin typeface="Arial" panose="020B0604020202090204" pitchFamily="34" charset="0"/>
                <a:ea typeface="宋体" panose="02010600030101010101" pitchFamily="2" charset="-122"/>
                <a:sym typeface="+mn-ea"/>
              </a:rPr>
              <a:t>一定形式表现</a:t>
            </a:r>
            <a:r>
              <a:rPr lang="zh-CN" altLang="en-US" sz="2000" dirty="0">
                <a:effectLst/>
                <a:latin typeface="Arial" panose="020B0604020202090204" pitchFamily="34" charset="0"/>
                <a:ea typeface="宋体" panose="02010600030101010101" pitchFamily="2" charset="-122"/>
                <a:sym typeface="+mn-ea"/>
              </a:rPr>
              <a:t>的</a:t>
            </a:r>
            <a:r>
              <a:rPr lang="zh-CN" altLang="en-US" sz="2000" dirty="0">
                <a:solidFill>
                  <a:srgbClr val="FF0000"/>
                </a:solidFill>
                <a:effectLst/>
                <a:latin typeface="Arial" panose="020B0604020202090204" pitchFamily="34" charset="0"/>
                <a:ea typeface="宋体" panose="02010600030101010101" pitchFamily="2" charset="-122"/>
                <a:sym typeface="+mn-ea"/>
              </a:rPr>
              <a:t>智力成果</a:t>
            </a:r>
            <a:r>
              <a:rPr lang="zh-CN" altLang="en-US" sz="2000" dirty="0">
                <a:effectLst/>
                <a:latin typeface="Arial" panose="020B0604020202090204" pitchFamily="34" charset="0"/>
                <a:ea typeface="宋体" panose="02010600030101010101" pitchFamily="2" charset="-122"/>
                <a:sym typeface="+mn-ea"/>
              </a:rPr>
              <a:t>。</a:t>
            </a:r>
            <a:endParaRPr lang="zh-CN" altLang="en-US" sz="2000" dirty="0">
              <a:effectLst/>
              <a:latin typeface="Arial" panose="020B0604020202090204" pitchFamily="34" charset="0"/>
              <a:ea typeface="宋体" panose="02010600030101010101" pitchFamily="2" charset="-122"/>
              <a:sym typeface="+mn-ea"/>
            </a:endParaRPr>
          </a:p>
        </p:txBody>
      </p:sp>
      <p:pic>
        <p:nvPicPr>
          <p:cNvPr id="6" name="图片 5"/>
          <p:cNvPicPr>
            <a:picLocks noChangeAspect="1"/>
          </p:cNvPicPr>
          <p:nvPr/>
        </p:nvPicPr>
        <p:blipFill>
          <a:blip r:embed="rId1"/>
          <a:stretch>
            <a:fillRect/>
          </a:stretch>
        </p:blipFill>
        <p:spPr>
          <a:xfrm>
            <a:off x="6978968" y="1693386"/>
            <a:ext cx="314325" cy="471488"/>
          </a:xfrm>
          <a:prstGeom prst="rect">
            <a:avLst/>
          </a:prstGeom>
        </p:spPr>
      </p:pic>
    </p:spTree>
  </p:cSld>
  <p:clrMapOvr>
    <a:masterClrMapping/>
  </p:clrMapOvr>
  <p:transition spd="slow">
    <p:comb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914400" y="428625"/>
            <a:ext cx="7315200" cy="214312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作品的构成要件是什么？</a:t>
            </a:r>
            <a:endParaRPr lang="zh-CN" altLang="en-US" sz="2600">
              <a:solidFill>
                <a:srgbClr val="000000"/>
              </a:solidFill>
              <a:latin typeface="微软雅黑" panose="020B0503020204020204" charset="-122"/>
              <a:ea typeface="微软雅黑" panose="020B0503020204020204" charset="-122"/>
            </a:endParaRPr>
          </a:p>
        </p:txBody>
      </p:sp>
      <p:sp>
        <p:nvSpPr>
          <p:cNvPr id="4" name="圆角矩形 3"/>
          <p:cNvSpPr/>
          <p:nvPr>
            <p:custDataLst>
              <p:tags r:id="rId2"/>
            </p:custDataLst>
          </p:nvPr>
        </p:nvSpPr>
        <p:spPr>
          <a:xfrm>
            <a:off x="6172200" y="6214745"/>
            <a:ext cx="1543050" cy="411480"/>
          </a:xfrm>
          <a:prstGeom prst="roundRect">
            <a:avLst/>
          </a:prstGeom>
          <a:solidFill>
            <a:srgbClr val="808080"/>
          </a:solidFill>
          <a:ln w="381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作答</a:t>
            </a:r>
            <a:endParaRPr lang="zh-CN" altLang="en-US" sz="1600">
              <a:solidFill>
                <a:srgbClr val="FFFFFF"/>
              </a:solidFill>
              <a:latin typeface="微软雅黑" panose="020B0503020204020204" charset="-122"/>
              <a:ea typeface="微软雅黑" panose="020B0503020204020204" charset="-122"/>
            </a:endParaRPr>
          </a:p>
        </p:txBody>
      </p:sp>
      <p:sp>
        <p:nvSpPr>
          <p:cNvPr id="10" name="矩形 9"/>
          <p:cNvSpPr/>
          <p:nvPr>
            <p:custDataLst>
              <p:tags r:id="rId3"/>
            </p:custDataLst>
          </p:nvPr>
        </p:nvSpPr>
        <p:spPr>
          <a:xfrm>
            <a:off x="0" y="5848985"/>
            <a:ext cx="9144000" cy="365760"/>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p>
            <a:pPr lvl="0" algn="l">
              <a:buNone/>
            </a:pPr>
            <a:r>
              <a:rPr lang="zh-CN" altLang="en-US" sz="1200">
                <a:solidFill>
                  <a:srgbClr val="F84F41"/>
                </a:solidFill>
                <a:latin typeface="微软雅黑" panose="020B0503020204020204" charset="-122"/>
                <a:ea typeface="微软雅黑" panose="020B0503020204020204" charset="-122"/>
              </a:rPr>
              <a:t>正常使用主观题需2.0以上版本雨课堂</a:t>
            </a:r>
            <a:endParaRPr lang="zh-CN" altLang="en-US" sz="1200">
              <a:solidFill>
                <a:srgbClr val="F84F41"/>
              </a:solidFill>
              <a:latin typeface="微软雅黑" panose="020B0503020204020204" charset="-122"/>
              <a:ea typeface="微软雅黑" panose="020B0503020204020204" charset="-122"/>
            </a:endParaRPr>
          </a:p>
        </p:txBody>
      </p:sp>
      <p:sp>
        <p:nvSpPr>
          <p:cNvPr id="11" name="矩形 10"/>
          <p:cNvSpPr/>
          <p:nvPr>
            <p:custDataLst>
              <p:tags r:id="rId4"/>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p>
            <a:pPr algn="ctr"/>
            <a:endParaRPr lang="zh-CN" altLang="en-US">
              <a:solidFill>
                <a:srgbClr val="FFFFFF"/>
              </a:solidFill>
            </a:endParaRPr>
          </a:p>
        </p:txBody>
      </p:sp>
      <p:sp>
        <p:nvSpPr>
          <p:cNvPr id="16" name="文本框 15"/>
          <p:cNvSpPr txBox="1"/>
          <p:nvPr>
            <p:custDataLst>
              <p:tags r:id="rId5"/>
            </p:custDataLst>
          </p:nvPr>
        </p:nvSpPr>
        <p:spPr>
          <a:xfrm>
            <a:off x="9613900" y="6926898"/>
            <a:ext cx="3662045" cy="645160"/>
          </a:xfrm>
          <a:prstGeom prst="rect">
            <a:avLst/>
          </a:prstGeom>
          <a:solidFill>
            <a:srgbClr val="FBFAEF"/>
          </a:solidFill>
          <a:ln w="12700">
            <a:noFill/>
          </a:ln>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ctr">
            <a:spAutoFit/>
          </a:bodyPr>
          <a:p>
            <a:pPr marL="0" lvl="0" indent="0" algn="l" defTabSz="342900" fontAlgn="base">
              <a:lnSpc>
                <a:spcPct val="150000"/>
              </a:lnSpc>
              <a:spcBef>
                <a:spcPct val="20000"/>
              </a:spcBef>
              <a:spcAft>
                <a:spcPct val="0"/>
              </a:spcAft>
              <a:buNone/>
            </a:pPr>
            <a:r>
              <a:rPr lang="zh-CN" altLang="en-US" sz="1200" b="1" dirty="0" smtClean="0">
                <a:solidFill>
                  <a:srgbClr val="F84F41"/>
                </a:solidFill>
                <a:latin typeface="微软雅黑" panose="020B0503020204020204" charset="-122"/>
                <a:ea typeface="微软雅黑" panose="020B0503020204020204" charset="-122"/>
                <a:cs typeface="微软雅黑" panose="020B0503020204020204" charset="-122"/>
              </a:rPr>
              <a:t>可为此题添加文本、图片、公式等解析，且需将内容全部放在本区域内。正常使用需3.0以上版本</a:t>
            </a:r>
            <a:endParaRPr lang="zh-CN" altLang="en-US" sz="1200" b="1" dirty="0" smtClean="0">
              <a:solidFill>
                <a:srgbClr val="F84F41"/>
              </a:solidFill>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custDataLst>
              <p:tags r:id="rId6"/>
            </p:custDataLst>
          </p:nvPr>
        </p:nvSpPr>
        <p:spPr>
          <a:xfrm>
            <a:off x="9779000" y="1270000"/>
            <a:ext cx="3331845" cy="3569335"/>
          </a:xfrm>
          <a:prstGeom prst="rect">
            <a:avLst/>
          </a:prstGeom>
        </p:spPr>
        <p:txBody>
          <a:bodyPr vert="horz" wrap="square" lIns="91440" tIns="45720" rIns="91440" bIns="45720" rtlCol="0" anchor="t" anchorCtr="0">
            <a:spAutoFit/>
          </a:bodyPr>
          <a:p>
            <a:pPr marL="0" lvl="0" indent="0" algn="l" defTabSz="342900" fontAlgn="base">
              <a:lnSpc>
                <a:spcPct val="150000"/>
              </a:lnSpc>
              <a:spcBef>
                <a:spcPct val="20000"/>
              </a:spcBef>
              <a:spcAft>
                <a:spcPct val="0"/>
              </a:spcAft>
              <a:buNone/>
            </a:pPr>
            <a:r>
              <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rPr>
              <a:t>1、在文学、艺术、科学领域</a:t>
            </a:r>
            <a:endPar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endParaRPr>
          </a:p>
          <a:p>
            <a:pPr marL="0" lvl="0" indent="0" algn="l" defTabSz="342900" fontAlgn="base">
              <a:lnSpc>
                <a:spcPct val="150000"/>
              </a:lnSpc>
              <a:spcBef>
                <a:spcPct val="20000"/>
              </a:spcBef>
              <a:spcAft>
                <a:spcPct val="0"/>
              </a:spcAft>
              <a:buNone/>
            </a:pPr>
            <a:r>
              <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rPr>
              <a:t>2、反映一定的思想情感意志</a:t>
            </a:r>
            <a:endPar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endParaRPr>
          </a:p>
          <a:p>
            <a:pPr marL="0" lvl="0" indent="0" algn="l" defTabSz="342900" fontAlgn="base">
              <a:lnSpc>
                <a:spcPct val="150000"/>
              </a:lnSpc>
              <a:spcBef>
                <a:spcPct val="20000"/>
              </a:spcBef>
              <a:spcAft>
                <a:spcPct val="0"/>
              </a:spcAft>
              <a:buNone/>
            </a:pPr>
            <a:r>
              <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rPr>
              <a:t>3、具有一定的表达形式</a:t>
            </a:r>
            <a:endPar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endParaRPr>
          </a:p>
          <a:p>
            <a:pPr marL="0" lvl="0" indent="0" algn="l" defTabSz="342900" fontAlgn="base">
              <a:lnSpc>
                <a:spcPct val="150000"/>
              </a:lnSpc>
              <a:spcBef>
                <a:spcPct val="20000"/>
              </a:spcBef>
              <a:spcAft>
                <a:spcPct val="0"/>
              </a:spcAft>
              <a:buNone/>
            </a:pPr>
            <a:r>
              <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rPr>
              <a:t>4、具有独创性</a:t>
            </a:r>
            <a:endPar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endParaRPr>
          </a:p>
          <a:p>
            <a:pPr marL="0" lvl="0" indent="0" algn="l" defTabSz="342900" fontAlgn="base">
              <a:lnSpc>
                <a:spcPct val="150000"/>
              </a:lnSpc>
              <a:spcBef>
                <a:spcPct val="20000"/>
              </a:spcBef>
              <a:spcAft>
                <a:spcPct val="0"/>
              </a:spcAft>
              <a:buNone/>
            </a:pPr>
            <a:r>
              <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rPr>
              <a:t>5、具有可复制性</a:t>
            </a:r>
            <a:endParaRPr lang="zh-CN" altLang="en-US" sz="2000" b="1" dirty="0" smtClean="0">
              <a:solidFill>
                <a:srgbClr val="000000"/>
              </a:solidFill>
              <a:latin typeface="微软雅黑" panose="020B0503020204020204" charset="-122"/>
              <a:ea typeface="微软雅黑" panose="020B0503020204020204" charset="-122"/>
              <a:cs typeface="微软雅黑" panose="020B0503020204020204" charset="-122"/>
            </a:endParaRPr>
          </a:p>
        </p:txBody>
      </p:sp>
      <p:grpSp>
        <p:nvGrpSpPr>
          <p:cNvPr id="15" name="组合 14"/>
          <p:cNvGrpSpPr/>
          <p:nvPr>
            <p:custDataLst>
              <p:tags r:id="rId7"/>
            </p:custDataLst>
          </p:nvPr>
        </p:nvGrpSpPr>
        <p:grpSpPr>
          <a:xfrm>
            <a:off x="9537700" y="0"/>
            <a:ext cx="3813810" cy="647700"/>
            <a:chOff x="15020" y="0"/>
            <a:chExt cx="6006" cy="1020"/>
          </a:xfrm>
        </p:grpSpPr>
        <p:sp>
          <p:nvSpPr>
            <p:cNvPr id="12" name="RemarkBack"/>
            <p:cNvSpPr/>
            <p:nvPr>
              <p:custDataLst>
                <p:tags r:id="rId8"/>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RemarkBlock"/>
            <p:cNvSpPr/>
            <p:nvPr>
              <p:custDataLst>
                <p:tags r:id="rId9"/>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RemarkTitleText"/>
            <p:cNvSpPr txBox="1"/>
            <p:nvPr>
              <p:custDataLst>
                <p:tags r:id="rId10"/>
              </p:custDataLst>
            </p:nvPr>
          </p:nvSpPr>
          <p:spPr>
            <a:xfrm>
              <a:off x="15400" y="0"/>
              <a:ext cx="3000" cy="1000"/>
            </a:xfrm>
            <a:prstGeom prst="rect">
              <a:avLst/>
            </a:prstGeom>
          </p:spPr>
          <p:txBody>
            <a:bodyPr vert="horz" wrap="none" lIns="91440" tIns="45720" rIns="91440" bIns="45720" rtlCol="0" anchor="ctr" anchorCtr="0">
              <a:noAutofit/>
            </a:bodyPr>
            <a:p>
              <a:pPr marL="0" lvl="0" indent="0" algn="l" defTabSz="342900" fontAlgn="base">
                <a:lnSpc>
                  <a:spcPct val="150000"/>
                </a:lnSpc>
                <a:spcBef>
                  <a:spcPct val="20000"/>
                </a:spcBef>
                <a:spcAft>
                  <a:spcPct val="0"/>
                </a:spcAft>
                <a:buNone/>
              </a:pPr>
              <a:r>
                <a:rPr lang="zh-CN" altLang="en-US" b="1" dirty="0" smtClean="0">
                  <a:solidFill>
                    <a:srgbClr val="000000"/>
                  </a:solidFill>
                  <a:latin typeface="微软雅黑" panose="020B0503020204020204" charset="-122"/>
                  <a:ea typeface="微软雅黑" panose="020B0503020204020204" charset="-122"/>
                </a:rPr>
                <a:t>答案解析</a:t>
              </a:r>
              <a:endParaRPr lang="zh-CN" altLang="en-US" b="1" dirty="0" smtClean="0">
                <a:solidFill>
                  <a:srgbClr val="000000"/>
                </a:solidFill>
                <a:latin typeface="微软雅黑" panose="020B0503020204020204" charset="-122"/>
                <a:ea typeface="微软雅黑" panose="020B0503020204020204" charset="-122"/>
              </a:endParaRPr>
            </a:p>
          </p:txBody>
        </p:sp>
      </p:grpSp>
      <p:grpSp>
        <p:nvGrpSpPr>
          <p:cNvPr id="21" name="组合 20"/>
          <p:cNvGrpSpPr/>
          <p:nvPr>
            <p:custDataLst>
              <p:tags r:id="rId11"/>
            </p:custDataLst>
          </p:nvPr>
        </p:nvGrpSpPr>
        <p:grpSpPr>
          <a:xfrm>
            <a:off x="9537700" y="0"/>
            <a:ext cx="3813810" cy="647700"/>
            <a:chOff x="15020" y="0"/>
            <a:chExt cx="6006" cy="1020"/>
          </a:xfrm>
        </p:grpSpPr>
        <p:sp>
          <p:nvSpPr>
            <p:cNvPr id="18" name="RemarkBack"/>
            <p:cNvSpPr/>
            <p:nvPr>
              <p:custDataLst>
                <p:tags r:id="rId12"/>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RemarkBlock"/>
            <p:cNvSpPr/>
            <p:nvPr>
              <p:custDataLst>
                <p:tags r:id="rId13"/>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RemarkTitleText"/>
            <p:cNvSpPr txBox="1"/>
            <p:nvPr>
              <p:custDataLst>
                <p:tags r:id="rId14"/>
              </p:custDataLst>
            </p:nvPr>
          </p:nvSpPr>
          <p:spPr>
            <a:xfrm>
              <a:off x="15400" y="0"/>
              <a:ext cx="3000" cy="1000"/>
            </a:xfrm>
            <a:prstGeom prst="rect">
              <a:avLst/>
            </a:prstGeom>
          </p:spPr>
          <p:txBody>
            <a:bodyPr vert="horz" wrap="none" lIns="91440" tIns="45720" rIns="91440" bIns="45720" rtlCol="0" anchor="ctr" anchorCtr="0">
              <a:noAutofit/>
            </a:bodyPr>
            <a:p>
              <a:pPr marL="0" lvl="0" indent="0" algn="l" defTabSz="342900" fontAlgn="base">
                <a:lnSpc>
                  <a:spcPct val="150000"/>
                </a:lnSpc>
                <a:spcBef>
                  <a:spcPct val="20000"/>
                </a:spcBef>
                <a:spcAft>
                  <a:spcPct val="0"/>
                </a:spcAft>
                <a:buNone/>
              </a:pPr>
              <a:r>
                <a:rPr lang="zh-CN" altLang="en-US" b="1" dirty="0" smtClean="0">
                  <a:solidFill>
                    <a:srgbClr val="000000"/>
                  </a:solidFill>
                  <a:latin typeface="微软雅黑" panose="020B0503020204020204" charset="-122"/>
                  <a:ea typeface="微软雅黑" panose="020B0503020204020204" charset="-122"/>
                </a:rPr>
                <a:t>答案解析</a:t>
              </a:r>
              <a:endParaRPr lang="zh-CN" altLang="en-US" b="1" dirty="0" smtClean="0">
                <a:solidFill>
                  <a:srgbClr val="000000"/>
                </a:solidFill>
                <a:latin typeface="微软雅黑" panose="020B0503020204020204" charset="-122"/>
                <a:ea typeface="微软雅黑" panose="020B0503020204020204" charset="-122"/>
              </a:endParaRPr>
            </a:p>
          </p:txBody>
        </p:sp>
      </p:grpSp>
      <p:grpSp>
        <p:nvGrpSpPr>
          <p:cNvPr id="25" name="组合 24"/>
          <p:cNvGrpSpPr/>
          <p:nvPr>
            <p:custDataLst>
              <p:tags r:id="rId15"/>
            </p:custDataLst>
          </p:nvPr>
        </p:nvGrpSpPr>
        <p:grpSpPr>
          <a:xfrm>
            <a:off x="9537700" y="0"/>
            <a:ext cx="3813810" cy="647700"/>
            <a:chOff x="15020" y="0"/>
            <a:chExt cx="6006" cy="1020"/>
          </a:xfrm>
        </p:grpSpPr>
        <p:sp>
          <p:nvSpPr>
            <p:cNvPr id="22" name="RemarkBack"/>
            <p:cNvSpPr/>
            <p:nvPr>
              <p:custDataLst>
                <p:tags r:id="rId16"/>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RemarkBlock"/>
            <p:cNvSpPr/>
            <p:nvPr>
              <p:custDataLst>
                <p:tags r:id="rId17"/>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RemarkTitleText"/>
            <p:cNvSpPr txBox="1"/>
            <p:nvPr>
              <p:custDataLst>
                <p:tags r:id="rId18"/>
              </p:custDataLst>
            </p:nvPr>
          </p:nvSpPr>
          <p:spPr>
            <a:xfrm>
              <a:off x="15400" y="0"/>
              <a:ext cx="3000" cy="1000"/>
            </a:xfrm>
            <a:prstGeom prst="rect">
              <a:avLst/>
            </a:prstGeom>
          </p:spPr>
          <p:txBody>
            <a:bodyPr vert="horz" wrap="none" lIns="91440" tIns="45720" rIns="91440" bIns="45720" rtlCol="0" anchor="ctr" anchorCtr="0">
              <a:noAutofit/>
            </a:bodyPr>
            <a:p>
              <a:pPr marL="0" lvl="0" indent="0" algn="l" defTabSz="342900" fontAlgn="base">
                <a:lnSpc>
                  <a:spcPct val="150000"/>
                </a:lnSpc>
                <a:spcBef>
                  <a:spcPct val="20000"/>
                </a:spcBef>
                <a:spcAft>
                  <a:spcPct val="0"/>
                </a:spcAft>
                <a:buNone/>
              </a:pPr>
              <a:r>
                <a:rPr lang="zh-CN" altLang="en-US" b="1" dirty="0" smtClean="0">
                  <a:solidFill>
                    <a:srgbClr val="000000"/>
                  </a:solidFill>
                  <a:latin typeface="微软雅黑" panose="020B0503020204020204" charset="-122"/>
                  <a:ea typeface="微软雅黑" panose="020B0503020204020204" charset="-122"/>
                </a:rPr>
                <a:t>答案解析</a:t>
              </a:r>
              <a:endParaRPr lang="zh-CN" altLang="en-US" b="1" dirty="0" smtClean="0">
                <a:solidFill>
                  <a:srgbClr val="000000"/>
                </a:solidFill>
                <a:latin typeface="微软雅黑" panose="020B0503020204020204" charset="-122"/>
                <a:ea typeface="微软雅黑" panose="020B0503020204020204" charset="-122"/>
              </a:endParaRPr>
            </a:p>
          </p:txBody>
        </p:sp>
      </p:grpSp>
      <p:grpSp>
        <p:nvGrpSpPr>
          <p:cNvPr id="29" name="组合 28"/>
          <p:cNvGrpSpPr/>
          <p:nvPr>
            <p:custDataLst>
              <p:tags r:id="rId19"/>
            </p:custDataLst>
          </p:nvPr>
        </p:nvGrpSpPr>
        <p:grpSpPr>
          <a:xfrm>
            <a:off x="9537700" y="0"/>
            <a:ext cx="3813810" cy="647700"/>
            <a:chOff x="15020" y="0"/>
            <a:chExt cx="6006" cy="1020"/>
          </a:xfrm>
        </p:grpSpPr>
        <p:sp>
          <p:nvSpPr>
            <p:cNvPr id="26" name="RemarkBack"/>
            <p:cNvSpPr/>
            <p:nvPr>
              <p:custDataLst>
                <p:tags r:id="rId20"/>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RemarkBlock"/>
            <p:cNvSpPr/>
            <p:nvPr>
              <p:custDataLst>
                <p:tags r:id="rId21"/>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RemarkTitleText"/>
            <p:cNvSpPr txBox="1"/>
            <p:nvPr>
              <p:custDataLst>
                <p:tags r:id="rId22"/>
              </p:custDataLst>
            </p:nvPr>
          </p:nvSpPr>
          <p:spPr>
            <a:xfrm>
              <a:off x="15400" y="0"/>
              <a:ext cx="3000" cy="1000"/>
            </a:xfrm>
            <a:prstGeom prst="rect">
              <a:avLst/>
            </a:prstGeom>
          </p:spPr>
          <p:txBody>
            <a:bodyPr vert="horz" wrap="none" lIns="91440" tIns="45720" rIns="91440" bIns="45720" rtlCol="0" anchor="ctr" anchorCtr="0">
              <a:noAutofit/>
            </a:bodyPr>
            <a:p>
              <a:pPr marL="0" lvl="0" indent="0" algn="l" defTabSz="342900" fontAlgn="base">
                <a:lnSpc>
                  <a:spcPct val="150000"/>
                </a:lnSpc>
                <a:spcBef>
                  <a:spcPct val="20000"/>
                </a:spcBef>
                <a:spcAft>
                  <a:spcPct val="0"/>
                </a:spcAft>
                <a:buNone/>
              </a:pPr>
              <a:r>
                <a:rPr lang="zh-CN" altLang="en-US" b="1" dirty="0" smtClean="0">
                  <a:solidFill>
                    <a:srgbClr val="000000"/>
                  </a:solidFill>
                  <a:latin typeface="微软雅黑" panose="020B0503020204020204" charset="-122"/>
                  <a:ea typeface="微软雅黑" panose="020B0503020204020204" charset="-122"/>
                </a:rPr>
                <a:t>答案解析</a:t>
              </a:r>
              <a:endParaRPr lang="zh-CN" altLang="en-US" b="1" dirty="0" smtClean="0">
                <a:solidFill>
                  <a:srgbClr val="000000"/>
                </a:solidFill>
                <a:latin typeface="微软雅黑" panose="020B0503020204020204" charset="-122"/>
                <a:ea typeface="微软雅黑" panose="020B0503020204020204" charset="-122"/>
              </a:endParaRPr>
            </a:p>
          </p:txBody>
        </p:sp>
      </p:grpSp>
      <p:grpSp>
        <p:nvGrpSpPr>
          <p:cNvPr id="33" name="组合 32"/>
          <p:cNvGrpSpPr/>
          <p:nvPr>
            <p:custDataLst>
              <p:tags r:id="rId23"/>
            </p:custDataLst>
          </p:nvPr>
        </p:nvGrpSpPr>
        <p:grpSpPr>
          <a:xfrm>
            <a:off x="9537700" y="0"/>
            <a:ext cx="3813810" cy="647700"/>
            <a:chOff x="15020" y="0"/>
            <a:chExt cx="6006" cy="1020"/>
          </a:xfrm>
        </p:grpSpPr>
        <p:sp>
          <p:nvSpPr>
            <p:cNvPr id="30" name="RemarkBack"/>
            <p:cNvSpPr/>
            <p:nvPr>
              <p:custDataLst>
                <p:tags r:id="rId24"/>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RemarkBlock"/>
            <p:cNvSpPr/>
            <p:nvPr>
              <p:custDataLst>
                <p:tags r:id="rId25"/>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RemarkTitleText"/>
            <p:cNvSpPr txBox="1"/>
            <p:nvPr>
              <p:custDataLst>
                <p:tags r:id="rId26"/>
              </p:custDataLst>
            </p:nvPr>
          </p:nvSpPr>
          <p:spPr>
            <a:xfrm>
              <a:off x="15400" y="0"/>
              <a:ext cx="3000" cy="1000"/>
            </a:xfrm>
            <a:prstGeom prst="rect">
              <a:avLst/>
            </a:prstGeom>
          </p:spPr>
          <p:txBody>
            <a:bodyPr vert="horz" wrap="none" lIns="91440" tIns="45720" rIns="91440" bIns="45720" rtlCol="0" anchor="ctr" anchorCtr="0">
              <a:noAutofit/>
            </a:bodyPr>
            <a:p>
              <a:pPr marL="0" lvl="0" indent="0" algn="l" defTabSz="342900" fontAlgn="base">
                <a:lnSpc>
                  <a:spcPct val="150000"/>
                </a:lnSpc>
                <a:spcBef>
                  <a:spcPct val="20000"/>
                </a:spcBef>
                <a:spcAft>
                  <a:spcPct val="0"/>
                </a:spcAft>
                <a:buNone/>
              </a:pPr>
              <a:r>
                <a:rPr lang="zh-CN" altLang="en-US" b="1" dirty="0" smtClean="0">
                  <a:solidFill>
                    <a:srgbClr val="000000"/>
                  </a:solidFill>
                  <a:latin typeface="微软雅黑" panose="020B0503020204020204" charset="-122"/>
                  <a:ea typeface="微软雅黑" panose="020B0503020204020204" charset="-122"/>
                </a:rPr>
                <a:t>答案解析</a:t>
              </a:r>
              <a:endParaRPr lang="zh-CN" altLang="en-US" b="1" dirty="0" smtClean="0">
                <a:solidFill>
                  <a:srgbClr val="000000"/>
                </a:solidFill>
                <a:latin typeface="微软雅黑" panose="020B0503020204020204" charset="-122"/>
                <a:ea typeface="微软雅黑" panose="020B0503020204020204" charset="-122"/>
              </a:endParaRPr>
            </a:p>
          </p:txBody>
        </p:sp>
      </p:grpSp>
      <p:grpSp>
        <p:nvGrpSpPr>
          <p:cNvPr id="9" name="组合 8"/>
          <p:cNvGrpSpPr/>
          <p:nvPr>
            <p:custDataLst>
              <p:tags r:id="rId27"/>
            </p:custDataLst>
          </p:nvPr>
        </p:nvGrpSpPr>
        <p:grpSpPr>
          <a:xfrm>
            <a:off x="0" y="0"/>
            <a:ext cx="9144000" cy="635000"/>
            <a:chOff x="0" y="0"/>
            <a:chExt cx="14400" cy="1000"/>
          </a:xfrm>
        </p:grpSpPr>
        <p:sp>
          <p:nvSpPr>
            <p:cNvPr id="5" name="TitleBackground"/>
            <p:cNvSpPr/>
            <p:nvPr>
              <p:custDataLst>
                <p:tags r:id="rId28"/>
              </p:custDataLst>
            </p:nvPr>
          </p:nvSpPr>
          <p:spPr>
            <a:xfrm>
              <a:off x="0" y="0"/>
              <a:ext cx="144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ColorBlock"/>
            <p:cNvSpPr/>
            <p:nvPr>
              <p:custDataLst>
                <p:tags r:id="rId29"/>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TypeText"/>
            <p:cNvSpPr/>
            <p:nvPr>
              <p:custDataLst>
                <p:tags r:id="rId30"/>
              </p:custDataLst>
            </p:nvPr>
          </p:nvSpPr>
          <p:spPr>
            <a:xfrm>
              <a:off x="400" y="0"/>
              <a:ext cx="3000" cy="10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主观题</a:t>
              </a:r>
              <a:endParaRPr lang="zh-CN" altLang="en-US" sz="2600">
                <a:solidFill>
                  <a:srgbClr val="000000"/>
                </a:solidFill>
                <a:latin typeface="微软雅黑" panose="020B0503020204020204" charset="-122"/>
                <a:ea typeface="微软雅黑" panose="020B0503020204020204" charset="-122"/>
              </a:endParaRPr>
            </a:p>
          </p:txBody>
        </p:sp>
        <p:sp>
          <p:nvSpPr>
            <p:cNvPr id="8" name="TipText"/>
            <p:cNvSpPr/>
            <p:nvPr>
              <p:custDataLst>
                <p:tags r:id="rId31"/>
              </p:custDataLst>
            </p:nvPr>
          </p:nvSpPr>
          <p:spPr>
            <a:xfrm>
              <a:off x="2248" y="172"/>
              <a:ext cx="3600" cy="8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rPr>
                <a:t>10分</a:t>
              </a:r>
              <a:endParaRPr lang="zh-CN" altLang="en-US" sz="2000">
                <a:solidFill>
                  <a:srgbClr val="808080"/>
                </a:solidFill>
                <a:latin typeface="微软雅黑" panose="020B0503020204020204" charset="-122"/>
                <a:ea typeface="微软雅黑" panose="020B0503020204020204" charset="-122"/>
              </a:endParaRPr>
            </a:p>
          </p:txBody>
        </p:sp>
      </p:grpSp>
      <p:grpSp>
        <p:nvGrpSpPr>
          <p:cNvPr id="37" name="组合 36"/>
          <p:cNvGrpSpPr/>
          <p:nvPr>
            <p:custDataLst>
              <p:tags r:id="rId32"/>
            </p:custDataLst>
          </p:nvPr>
        </p:nvGrpSpPr>
        <p:grpSpPr>
          <a:xfrm>
            <a:off x="9537700" y="0"/>
            <a:ext cx="3813810" cy="647700"/>
            <a:chOff x="15020" y="0"/>
            <a:chExt cx="6006" cy="1020"/>
          </a:xfrm>
        </p:grpSpPr>
        <p:sp>
          <p:nvSpPr>
            <p:cNvPr id="34" name="RemarkBack"/>
            <p:cNvSpPr/>
            <p:nvPr>
              <p:custDataLst>
                <p:tags r:id="rId33"/>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RemarkBlock"/>
            <p:cNvSpPr/>
            <p:nvPr>
              <p:custDataLst>
                <p:tags r:id="rId34"/>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RemarkTitleText"/>
            <p:cNvSpPr txBox="1"/>
            <p:nvPr>
              <p:custDataLst>
                <p:tags r:id="rId35"/>
              </p:custDataLst>
            </p:nvPr>
          </p:nvSpPr>
          <p:spPr>
            <a:xfrm>
              <a:off x="15400" y="0"/>
              <a:ext cx="3000" cy="1000"/>
            </a:xfrm>
            <a:prstGeom prst="rect">
              <a:avLst/>
            </a:prstGeom>
          </p:spPr>
          <p:txBody>
            <a:bodyPr vert="horz" wrap="none" lIns="91440" tIns="45720" rIns="91440" bIns="45720" rtlCol="0" anchor="ctr" anchorCtr="0">
              <a:noAutofit/>
            </a:bodyPr>
            <a:p>
              <a:pPr marL="0" lvl="0" indent="0" algn="l" defTabSz="342900" fontAlgn="base">
                <a:lnSpc>
                  <a:spcPct val="150000"/>
                </a:lnSpc>
                <a:spcBef>
                  <a:spcPct val="20000"/>
                </a:spcBef>
                <a:spcAft>
                  <a:spcPct val="0"/>
                </a:spcAft>
                <a:buNone/>
              </a:pPr>
              <a:r>
                <a:rPr lang="zh-CN" altLang="en-US" b="1" dirty="0" smtClean="0">
                  <a:solidFill>
                    <a:srgbClr val="000000"/>
                  </a:solidFill>
                  <a:latin typeface="微软雅黑" panose="020B0503020204020204" charset="-122"/>
                  <a:ea typeface="微软雅黑" panose="020B0503020204020204" charset="-122"/>
                </a:rPr>
                <a:t>答案解析</a:t>
              </a:r>
              <a:endParaRPr lang="zh-CN" altLang="en-US" b="1" dirty="0" smtClean="0">
                <a:solidFill>
                  <a:srgbClr val="000000"/>
                </a:solidFill>
                <a:latin typeface="微软雅黑" panose="020B0503020204020204" charset="-122"/>
                <a:ea typeface="微软雅黑" panose="020B0503020204020204" charset="-122"/>
              </a:endParaRPr>
            </a:p>
          </p:txBody>
        </p:sp>
      </p:grpSp>
      <p:pic>
        <p:nvPicPr>
          <p:cNvPr id="2" name="图片 1" descr="tmp64F0"/>
          <p:cNvPicPr>
            <a:picLocks noChangeAspect="1"/>
          </p:cNvPicPr>
          <p:nvPr>
            <p:custDataLst>
              <p:tags r:id="rId36"/>
            </p:custDataLst>
          </p:nvPr>
        </p:nvPicPr>
        <p:blipFill>
          <a:blip r:embed="rId37"/>
          <a:stretch>
            <a:fillRect/>
          </a:stretch>
        </p:blipFill>
        <p:spPr>
          <a:xfrm>
            <a:off x="7594600" y="63500"/>
            <a:ext cx="1422400" cy="508000"/>
          </a:xfrm>
          <a:prstGeom prst="rect">
            <a:avLst/>
          </a:prstGeom>
        </p:spPr>
      </p:pic>
    </p:spTree>
    <p:custDataLst>
      <p:tags r:id="rId38"/>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本占位符 22530"/>
          <p:cNvSpPr>
            <a:spLocks noGrp="1"/>
          </p:cNvSpPr>
          <p:nvPr>
            <p:ph type="body" idx="1"/>
          </p:nvPr>
        </p:nvSpPr>
        <p:spPr>
          <a:xfrm>
            <a:off x="911315" y="2044382"/>
            <a:ext cx="1903798" cy="4391787"/>
          </a:xfrm>
        </p:spPr>
        <p:txBody>
          <a:bodyPr/>
          <a:lstStyle/>
          <a:p>
            <a:pPr algn="just">
              <a:lnSpc>
                <a:spcPct val="80000"/>
              </a:lnSpc>
              <a:buNone/>
            </a:pPr>
            <a:endParaRPr lang="en-US" altLang="zh-CN" sz="75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a:p>
            <a:pPr marL="0" indent="0" algn="just">
              <a:lnSpc>
                <a:spcPct val="150000"/>
              </a:lnSpc>
              <a:spcBef>
                <a:spcPts val="0"/>
              </a:spcBef>
              <a:buNone/>
            </a:pPr>
            <a:endParaRPr lang="zh-CN" altLang="en-US" sz="2100" dirty="0">
              <a:latin typeface="宋体" panose="02010600030101010101" pitchFamily="2"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ea typeface="黑体" panose="02010609060101010101" pitchFamily="49" charset="-122"/>
              </a:rPr>
              <a:t>六、作品的组成要素</a:t>
            </a:r>
            <a:endParaRPr lang="zh-CN" altLang="en-US" sz="2400" dirty="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4548856" y="1186815"/>
            <a:ext cx="4307178" cy="3230383"/>
          </a:xfrm>
          <a:prstGeom prst="rect">
            <a:avLst/>
          </a:prstGeom>
        </p:spPr>
      </p:pic>
      <p:pic>
        <p:nvPicPr>
          <p:cNvPr id="8" name="图片 7"/>
          <p:cNvPicPr>
            <a:picLocks noChangeAspect="1"/>
          </p:cNvPicPr>
          <p:nvPr/>
        </p:nvPicPr>
        <p:blipFill>
          <a:blip r:embed="rId4"/>
          <a:stretch>
            <a:fillRect/>
          </a:stretch>
        </p:blipFill>
        <p:spPr>
          <a:xfrm>
            <a:off x="647700" y="3123565"/>
            <a:ext cx="5212715" cy="3475355"/>
          </a:xfrm>
          <a:prstGeom prst="rect">
            <a:avLst/>
          </a:prstGeom>
        </p:spPr>
      </p:pic>
    </p:spTree>
  </p:cSld>
  <p:clrMapOvr>
    <a:masterClrMapping/>
  </p:clrMapOvr>
  <p:transition spd="slow">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本占位符 22530"/>
          <p:cNvSpPr>
            <a:spLocks noGrp="1"/>
          </p:cNvSpPr>
          <p:nvPr>
            <p:ph type="body" idx="1"/>
          </p:nvPr>
        </p:nvSpPr>
        <p:spPr>
          <a:xfrm>
            <a:off x="911315" y="2044382"/>
            <a:ext cx="1903798" cy="4391787"/>
          </a:xfrm>
        </p:spPr>
        <p:txBody>
          <a:bodyPr/>
          <a:lstStyle/>
          <a:p>
            <a:pPr algn="just">
              <a:lnSpc>
                <a:spcPct val="80000"/>
              </a:lnSpc>
              <a:buNone/>
            </a:pPr>
            <a:endParaRPr lang="en-US" altLang="zh-CN" sz="75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a:p>
            <a:pPr marL="0" indent="0" algn="just">
              <a:lnSpc>
                <a:spcPct val="150000"/>
              </a:lnSpc>
              <a:spcBef>
                <a:spcPts val="0"/>
              </a:spcBef>
              <a:buNone/>
            </a:pPr>
            <a:endParaRPr lang="zh-CN" altLang="en-US" sz="2100" dirty="0">
              <a:latin typeface="宋体" panose="02010600030101010101" pitchFamily="2"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0" name="标题 22529"/>
          <p:cNvSpPr>
            <a:spLocks noGrp="1"/>
          </p:cNvSpPr>
          <p:nvPr>
            <p:ph type="title"/>
          </p:nvPr>
        </p:nvSpPr>
        <p:spPr>
          <a:xfrm>
            <a:off x="484505" y="1179830"/>
            <a:ext cx="2808605" cy="705485"/>
          </a:xfrm>
        </p:spPr>
        <p:txBody>
          <a:bodyPr vert="horz" lIns="69056" tIns="34529" rIns="69056" bIns="34529" rtlCol="0" anchor="ctr">
            <a:noAutofit/>
          </a:bodyPr>
          <a:lstStyle/>
          <a:p>
            <a:pPr algn="l">
              <a:lnSpc>
                <a:spcPct val="90000"/>
              </a:lnSpc>
              <a:buClrTx/>
              <a:buSzTx/>
              <a:buFontTx/>
            </a:pPr>
            <a:r>
              <a:rPr lang="zh-CN" sz="2400" dirty="0">
                <a:solidFill>
                  <a:schemeClr val="tx1"/>
                </a:solidFill>
                <a:ea typeface="黑体" panose="02010609060101010101" pitchFamily="49" charset="-122"/>
              </a:rPr>
              <a:t>（一）作品与素材</a:t>
            </a:r>
            <a:endParaRPr lang="zh-CN" sz="2400" dirty="0">
              <a:solidFill>
                <a:schemeClr val="tx1"/>
              </a:solidFill>
              <a:ea typeface="黑体" panose="02010609060101010101" pitchFamily="49" charset="-122"/>
            </a:endParaRPr>
          </a:p>
        </p:txBody>
      </p:sp>
      <p:sp>
        <p:nvSpPr>
          <p:cNvPr id="2" name="矩形 1"/>
          <p:cNvSpPr/>
          <p:nvPr/>
        </p:nvSpPr>
        <p:spPr>
          <a:xfrm>
            <a:off x="484505" y="1597025"/>
            <a:ext cx="8064500" cy="4246245"/>
          </a:xfrm>
          <a:prstGeom prst="rect">
            <a:avLst/>
          </a:prstGeom>
        </p:spPr>
        <p:txBody>
          <a:bodyPr wrap="square">
            <a:spAutoFit/>
          </a:bodyPr>
          <a:lstStyle/>
          <a:p>
            <a:pPr indent="304800" algn="ctr">
              <a:lnSpc>
                <a:spcPct val="150000"/>
              </a:lnSpc>
              <a:spcAft>
                <a:spcPts val="0"/>
              </a:spcAft>
            </a:pPr>
            <a:r>
              <a:rPr lang="zh-CN" altLang="zh-CN" sz="2000" kern="100" dirty="0">
                <a:latin typeface="等线" panose="02010600030101010101" charset="-122"/>
                <a:ea typeface="楷体" panose="02010609060101010101" pitchFamily="49" charset="-122"/>
                <a:cs typeface="Times New Roman" panose="02020703060505090304" pitchFamily="18" charset="0"/>
              </a:rPr>
              <a:t>故事母题</a:t>
            </a:r>
            <a:endParaRPr lang="zh-CN" altLang="zh-CN" sz="2400" kern="100" dirty="0">
              <a:latin typeface="等线" panose="02010600030101010101" charset="-122"/>
              <a:ea typeface="楷体" panose="02010609060101010101" pitchFamily="49" charset="-122"/>
              <a:cs typeface="Times New Roman" panose="02020703060505090304" pitchFamily="18" charset="0"/>
            </a:endParaRPr>
          </a:p>
          <a:p>
            <a:pPr indent="304800">
              <a:lnSpc>
                <a:spcPct val="150000"/>
              </a:lnSpc>
            </a:pPr>
            <a:r>
              <a:rPr lang="en-US" altLang="zh-CN" sz="2000" kern="100" dirty="0">
                <a:latin typeface="楷体" panose="02010609060101010101" pitchFamily="49" charset="-122"/>
                <a:cs typeface="Times New Roman" panose="02020703060505090304" pitchFamily="18" charset="0"/>
              </a:rPr>
              <a:t>1</a:t>
            </a:r>
            <a:r>
              <a:rPr lang="zh-CN" altLang="zh-CN" sz="2000" kern="100" dirty="0">
                <a:latin typeface="等线" panose="02010600030101010101" charset="-122"/>
                <a:ea typeface="楷体" panose="02010609060101010101" pitchFamily="49" charset="-122"/>
                <a:cs typeface="Times New Roman" panose="02020703060505090304" pitchFamily="18" charset="0"/>
              </a:rPr>
              <a:t>）一个外来者到本地，向当地所有者提出一个看似不过分的要求；</a:t>
            </a:r>
            <a:endParaRPr lang="zh-CN" altLang="zh-CN" sz="2000" kern="100" dirty="0">
              <a:latin typeface="等线" panose="02010600030101010101" charset="-122"/>
              <a:cs typeface="Times New Roman" panose="02020703060505090304" pitchFamily="18" charset="0"/>
            </a:endParaRPr>
          </a:p>
          <a:p>
            <a:pPr indent="304800">
              <a:lnSpc>
                <a:spcPct val="150000"/>
              </a:lnSpc>
            </a:pPr>
            <a:r>
              <a:rPr lang="zh-CN" altLang="zh-CN" sz="2000" kern="100" dirty="0">
                <a:latin typeface="等线" panose="02010600030101010101" charset="-122"/>
                <a:ea typeface="楷体" panose="02010609060101010101" pitchFamily="49" charset="-122"/>
                <a:cs typeface="Times New Roman" panose="02020703060505090304" pitchFamily="18" charset="0"/>
              </a:rPr>
              <a:t>Ⅰ型：外来者是异族，目的是为获得居住方便</a:t>
            </a:r>
            <a:endParaRPr lang="zh-CN" altLang="zh-CN" sz="2000" kern="100" dirty="0">
              <a:latin typeface="等线" panose="02010600030101010101" charset="-122"/>
              <a:cs typeface="Times New Roman" panose="02020703060505090304" pitchFamily="18" charset="0"/>
            </a:endParaRPr>
          </a:p>
          <a:p>
            <a:pPr indent="304800">
              <a:lnSpc>
                <a:spcPct val="150000"/>
              </a:lnSpc>
            </a:pPr>
            <a:r>
              <a:rPr lang="zh-CN" altLang="zh-CN" sz="2000" kern="100" dirty="0">
                <a:latin typeface="等线" panose="02010600030101010101" charset="-122"/>
                <a:ea typeface="楷体" panose="02010609060101010101" pitchFamily="49" charset="-122"/>
                <a:cs typeface="Times New Roman" panose="02020703060505090304" pitchFamily="18" charset="0"/>
              </a:rPr>
              <a:t>Ⅱ型：外来者是神佛、和尚、传教士或巫师，目的是建立宗教设施</a:t>
            </a:r>
            <a:endParaRPr lang="zh-CN" altLang="zh-CN" sz="2000" kern="100" dirty="0">
              <a:latin typeface="等线" panose="02010600030101010101" charset="-122"/>
              <a:cs typeface="Times New Roman" panose="02020703060505090304" pitchFamily="18" charset="0"/>
            </a:endParaRPr>
          </a:p>
          <a:p>
            <a:pPr indent="304800">
              <a:lnSpc>
                <a:spcPct val="150000"/>
              </a:lnSpc>
            </a:pPr>
            <a:r>
              <a:rPr lang="en-US" altLang="zh-CN" sz="2000" kern="100" dirty="0">
                <a:latin typeface="楷体" panose="02010609060101010101" pitchFamily="49" charset="-122"/>
                <a:cs typeface="Times New Roman" panose="02020703060505090304" pitchFamily="18" charset="0"/>
              </a:rPr>
              <a:t>2</a:t>
            </a:r>
            <a:r>
              <a:rPr lang="zh-CN" altLang="zh-CN" sz="2000" kern="100" dirty="0">
                <a:latin typeface="等线" panose="02010600030101010101" charset="-122"/>
                <a:ea typeface="楷体" panose="02010609060101010101" pitchFamily="49" charset="-122"/>
                <a:cs typeface="Times New Roman" panose="02020703060505090304" pitchFamily="18" charset="0"/>
              </a:rPr>
              <a:t>）本地所有者因其要求微不足道而答应；</a:t>
            </a:r>
            <a:endParaRPr lang="zh-CN" altLang="zh-CN" sz="2000" kern="100" dirty="0">
              <a:latin typeface="等线" panose="02010600030101010101" charset="-122"/>
              <a:cs typeface="Times New Roman" panose="02020703060505090304" pitchFamily="18" charset="0"/>
            </a:endParaRPr>
          </a:p>
          <a:p>
            <a:pPr indent="304800">
              <a:lnSpc>
                <a:spcPct val="150000"/>
              </a:lnSpc>
            </a:pPr>
            <a:r>
              <a:rPr lang="en-US" altLang="zh-CN" sz="2000" kern="100" dirty="0">
                <a:latin typeface="楷体" panose="02010609060101010101" pitchFamily="49" charset="-122"/>
                <a:cs typeface="Times New Roman" panose="02020703060505090304" pitchFamily="18" charset="0"/>
              </a:rPr>
              <a:t>3</a:t>
            </a:r>
            <a:r>
              <a:rPr lang="zh-CN" altLang="zh-CN" sz="2000" kern="100" dirty="0">
                <a:latin typeface="等线" panose="02010600030101010101" charset="-122"/>
                <a:ea typeface="楷体" panose="02010609060101010101" pitchFamily="49" charset="-122"/>
                <a:cs typeface="Times New Roman" panose="02020703060505090304" pitchFamily="18" charset="0"/>
              </a:rPr>
              <a:t>）外来者出乎意料地利用了承诺的条件</a:t>
            </a:r>
            <a:endParaRPr lang="zh-CN" altLang="zh-CN" sz="2000" kern="100" dirty="0">
              <a:latin typeface="等线" panose="02010600030101010101" charset="-122"/>
              <a:cs typeface="Times New Roman" panose="02020703060505090304" pitchFamily="18" charset="0"/>
            </a:endParaRPr>
          </a:p>
          <a:p>
            <a:pPr indent="304800">
              <a:lnSpc>
                <a:spcPct val="150000"/>
              </a:lnSpc>
            </a:pPr>
            <a:r>
              <a:rPr lang="zh-CN" altLang="zh-CN" sz="2000" kern="100" dirty="0">
                <a:latin typeface="等线" panose="02010600030101010101" charset="-122"/>
                <a:ea typeface="楷体" panose="02010609060101010101" pitchFamily="49" charset="-122"/>
                <a:cs typeface="Times New Roman" panose="02020703060505090304" pitchFamily="18" charset="0"/>
              </a:rPr>
              <a:t>Ⅰ型：他使用计谋（数学题：牛皮圈地的几何面积问题；棋盘米粒）</a:t>
            </a:r>
            <a:endParaRPr lang="zh-CN" altLang="zh-CN" sz="2000" kern="100" dirty="0">
              <a:latin typeface="等线" panose="02010600030101010101" charset="-122"/>
              <a:cs typeface="Times New Roman" panose="02020703060505090304" pitchFamily="18" charset="0"/>
            </a:endParaRPr>
          </a:p>
          <a:p>
            <a:pPr indent="304800">
              <a:lnSpc>
                <a:spcPct val="150000"/>
              </a:lnSpc>
            </a:pPr>
            <a:r>
              <a:rPr lang="zh-CN" altLang="zh-CN" sz="2000" kern="100" dirty="0">
                <a:latin typeface="等线" panose="02010600030101010101" charset="-122"/>
                <a:ea typeface="楷体" panose="02010609060101010101" pitchFamily="49" charset="-122"/>
                <a:cs typeface="Times New Roman" panose="02020703060505090304" pitchFamily="18" charset="0"/>
              </a:rPr>
              <a:t>Ⅱ型：他使用法术（往往是袈裟、禅杖、莲座的阴影所笼罩范围）</a:t>
            </a:r>
            <a:endParaRPr lang="zh-CN" altLang="zh-CN" sz="2000" kern="100" dirty="0">
              <a:latin typeface="等线" panose="02010600030101010101" charset="-122"/>
              <a:cs typeface="Times New Roman" panose="02020703060505090304" pitchFamily="18" charset="0"/>
            </a:endParaRPr>
          </a:p>
          <a:p>
            <a:pPr indent="304800">
              <a:lnSpc>
                <a:spcPct val="150000"/>
              </a:lnSpc>
            </a:pPr>
            <a:r>
              <a:rPr lang="en-US" altLang="zh-CN" sz="2000" kern="100" dirty="0">
                <a:latin typeface="楷体" panose="02010609060101010101" pitchFamily="49" charset="-122"/>
                <a:cs typeface="Times New Roman" panose="02020703060505090304" pitchFamily="18" charset="0"/>
              </a:rPr>
              <a:t>4</a:t>
            </a:r>
            <a:r>
              <a:rPr lang="zh-CN" altLang="zh-CN" sz="2000" kern="100" dirty="0">
                <a:latin typeface="等线" panose="02010600030101010101" charset="-122"/>
                <a:ea typeface="楷体" panose="02010609060101010101" pitchFamily="49" charset="-122"/>
                <a:cs typeface="Times New Roman" panose="02020703060505090304" pitchFamily="18" charset="0"/>
              </a:rPr>
              <a:t>）本地所有者被迫遵守承诺。</a:t>
            </a:r>
            <a:endParaRPr lang="zh-CN" altLang="zh-CN" sz="2000" kern="100" dirty="0">
              <a:latin typeface="等线" panose="02010600030101010101" charset="-122"/>
              <a:cs typeface="Times New Roman" panose="02020703060505090304" pitchFamily="18" charset="0"/>
            </a:endParaRPr>
          </a:p>
        </p:txBody>
      </p:sp>
    </p:spTree>
  </p:cSld>
  <p:clrMapOvr>
    <a:masterClrMapping/>
  </p:clrMapOvr>
  <p:transition spd="slow">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本占位符 22530"/>
          <p:cNvSpPr>
            <a:spLocks noGrp="1"/>
          </p:cNvSpPr>
          <p:nvPr>
            <p:ph type="body" idx="1"/>
          </p:nvPr>
        </p:nvSpPr>
        <p:spPr>
          <a:xfrm>
            <a:off x="911315" y="2044382"/>
            <a:ext cx="1903798" cy="4391787"/>
          </a:xfrm>
        </p:spPr>
        <p:txBody>
          <a:bodyPr/>
          <a:lstStyle/>
          <a:p>
            <a:pPr algn="just">
              <a:lnSpc>
                <a:spcPct val="80000"/>
              </a:lnSpc>
              <a:buNone/>
            </a:pPr>
            <a:endParaRPr lang="en-US" altLang="zh-CN" sz="75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a:p>
            <a:pPr marL="0" indent="0" algn="just">
              <a:lnSpc>
                <a:spcPct val="150000"/>
              </a:lnSpc>
              <a:spcBef>
                <a:spcPts val="0"/>
              </a:spcBef>
              <a:buNone/>
            </a:pPr>
            <a:endParaRPr lang="zh-CN" altLang="en-US" sz="2100" dirty="0">
              <a:latin typeface="宋体" panose="02010600030101010101" pitchFamily="2"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400" dirty="0">
                <a:ea typeface="黑体" panose="02010609060101010101" pitchFamily="49" charset="-122"/>
              </a:rPr>
              <a:t>（二）</a:t>
            </a:r>
            <a:r>
              <a:rPr lang="zh-CN" altLang="en-US" sz="2400" dirty="0">
                <a:ea typeface="黑体" panose="02010609060101010101" pitchFamily="49" charset="-122"/>
              </a:rPr>
              <a:t>整体与部分</a:t>
            </a:r>
            <a:endParaRPr lang="zh-CN" altLang="en-US" sz="2400" dirty="0">
              <a:ea typeface="黑体" panose="02010609060101010101" pitchFamily="49" charset="-122"/>
            </a:endParaRPr>
          </a:p>
        </p:txBody>
      </p:sp>
      <p:pic>
        <p:nvPicPr>
          <p:cNvPr id="3" name="图片 2"/>
          <p:cNvPicPr>
            <a:picLocks noChangeAspect="1"/>
          </p:cNvPicPr>
          <p:nvPr/>
        </p:nvPicPr>
        <p:blipFill>
          <a:blip r:embed="rId3"/>
          <a:stretch>
            <a:fillRect/>
          </a:stretch>
        </p:blipFill>
        <p:spPr>
          <a:xfrm>
            <a:off x="584007" y="2129950"/>
            <a:ext cx="7419781" cy="3854132"/>
          </a:xfrm>
          <a:prstGeom prst="rect">
            <a:avLst/>
          </a:prstGeom>
        </p:spPr>
      </p:pic>
      <p:sp>
        <p:nvSpPr>
          <p:cNvPr id="4" name="矩形 3"/>
          <p:cNvSpPr/>
          <p:nvPr/>
        </p:nvSpPr>
        <p:spPr>
          <a:xfrm>
            <a:off x="833120" y="1899920"/>
            <a:ext cx="1757680" cy="45362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cSld>
  <p:clrMapOvr>
    <a:masterClrMapping/>
  </p:clrMapOvr>
  <p:transition spd="slow">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本占位符 22530"/>
          <p:cNvSpPr>
            <a:spLocks noGrp="1"/>
          </p:cNvSpPr>
          <p:nvPr>
            <p:ph type="body" idx="1"/>
          </p:nvPr>
        </p:nvSpPr>
        <p:spPr>
          <a:xfrm>
            <a:off x="911315" y="2044382"/>
            <a:ext cx="1903798" cy="4391787"/>
          </a:xfrm>
        </p:spPr>
        <p:txBody>
          <a:bodyPr/>
          <a:lstStyle/>
          <a:p>
            <a:pPr algn="just">
              <a:lnSpc>
                <a:spcPct val="80000"/>
              </a:lnSpc>
              <a:buNone/>
            </a:pPr>
            <a:endParaRPr lang="en-US" altLang="zh-CN" sz="75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a:p>
            <a:pPr marL="0" indent="0" algn="just">
              <a:lnSpc>
                <a:spcPct val="150000"/>
              </a:lnSpc>
              <a:spcBef>
                <a:spcPts val="0"/>
              </a:spcBef>
              <a:buNone/>
            </a:pPr>
            <a:endParaRPr lang="zh-CN" altLang="en-US" sz="2100" dirty="0">
              <a:latin typeface="宋体" panose="02010600030101010101" pitchFamily="2"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400" dirty="0">
                <a:ea typeface="黑体" panose="02010609060101010101" pitchFamily="49" charset="-122"/>
              </a:rPr>
              <a:t>（二）</a:t>
            </a:r>
            <a:r>
              <a:rPr lang="zh-CN" altLang="en-US" sz="2400" dirty="0">
                <a:ea typeface="黑体" panose="02010609060101010101" pitchFamily="49" charset="-122"/>
              </a:rPr>
              <a:t>整体与部分</a:t>
            </a:r>
            <a:endParaRPr lang="zh-CN" altLang="en-US" sz="2400" dirty="0">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568960" y="2414905"/>
            <a:ext cx="3251200" cy="2047240"/>
          </a:xfrm>
          <a:prstGeom prst="rect">
            <a:avLst/>
          </a:prstGeom>
        </p:spPr>
      </p:pic>
      <p:sp>
        <p:nvSpPr>
          <p:cNvPr id="5" name="文本框 4"/>
          <p:cNvSpPr txBox="1"/>
          <p:nvPr/>
        </p:nvSpPr>
        <p:spPr>
          <a:xfrm>
            <a:off x="3904615" y="2192655"/>
            <a:ext cx="4692015" cy="2491740"/>
          </a:xfrm>
          <a:prstGeom prst="rect">
            <a:avLst/>
          </a:prstGeom>
        </p:spPr>
        <p:txBody>
          <a:bodyPr vert="horz" wrap="square" lIns="91440" tIns="45720" rIns="91440" bIns="45720" rtlCol="0" anchor="t">
            <a:spAutoFit/>
          </a:bodyPr>
          <a:p>
            <a:pPr marL="0" indent="0" algn="l" defTabSz="342900" fontAlgn="base">
              <a:lnSpc>
                <a:spcPct val="150000"/>
              </a:lnSpc>
              <a:spcBef>
                <a:spcPct val="20000"/>
              </a:spcBef>
              <a:spcAft>
                <a:spcPct val="0"/>
              </a:spcAft>
              <a:buNone/>
            </a:pPr>
            <a:r>
              <a:rPr lang="zh-CN" altLang="en-US" sz="2400" b="1" dirty="0" smtClean="0">
                <a:latin typeface="楷体" panose="02010609060101010101" pitchFamily="49" charset="-122"/>
                <a:ea typeface="楷体" panose="02010609060101010101" pitchFamily="49" charset="-122"/>
              </a:rPr>
              <a:t>听音识剧：</a:t>
            </a:r>
            <a:r>
              <a:rPr lang="zh-CN" altLang="en-US" sz="2000" dirty="0" smtClean="0">
                <a:latin typeface="楷体" panose="02010609060101010101" pitchFamily="49" charset="-122"/>
                <a:ea typeface="楷体" panose="02010609060101010101" pitchFamily="49" charset="-122"/>
              </a:rPr>
              <a:t>以每分钟为单位对电影作品进行剪辑，并将剪辑后的片段上传至服务器中，通过网络用户播放的声音，利用听音识剧APP中的识别技术，从服务器中抓取并播放对应片段。</a:t>
            </a:r>
            <a:endParaRPr lang="zh-CN" altLang="en-US" sz="2000" dirty="0" smtClean="0">
              <a:latin typeface="楷体" panose="02010609060101010101" pitchFamily="49" charset="-122"/>
              <a:ea typeface="楷体" panose="02010609060101010101" pitchFamily="49" charset="-122"/>
            </a:endParaRPr>
          </a:p>
        </p:txBody>
      </p:sp>
    </p:spTree>
  </p:cSld>
  <p:clrMapOvr>
    <a:masterClrMapping/>
  </p:clrMapOvr>
  <p:transition spd="slow">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400" dirty="0">
                <a:ea typeface="黑体" panose="02010609060101010101" pitchFamily="49" charset="-122"/>
              </a:rPr>
              <a:t>（三）</a:t>
            </a:r>
            <a:r>
              <a:rPr lang="zh-CN" altLang="en-US" sz="2400" dirty="0">
                <a:ea typeface="黑体" panose="02010609060101010101" pitchFamily="49" charset="-122"/>
              </a:rPr>
              <a:t>作品与标题</a:t>
            </a:r>
            <a:endParaRPr lang="zh-CN" altLang="en-US" sz="2400" dirty="0">
              <a:ea typeface="黑体" panose="02010609060101010101" pitchFamily="49" charset="-122"/>
            </a:endParaRPr>
          </a:p>
        </p:txBody>
      </p:sp>
      <p:sp>
        <p:nvSpPr>
          <p:cNvPr id="11" name="内容占位符 2"/>
          <p:cNvSpPr txBox="1"/>
          <p:nvPr/>
        </p:nvSpPr>
        <p:spPr>
          <a:xfrm>
            <a:off x="939800" y="4025900"/>
            <a:ext cx="7324090" cy="1912620"/>
          </a:xfrm>
          <a:prstGeom prst="rect">
            <a:avLst/>
          </a:prstGeom>
          <a:ln w="9525">
            <a:solidFill>
              <a:schemeClr val="tx1"/>
            </a:solidFill>
          </a:ln>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对于书与文章的标题、短语：检验标题能否表达独有的思想、情感，是否构成通用、常见的表达</a:t>
            </a:r>
            <a:endParaRPr lang="en-US" altLang="zh-CN" sz="2000" dirty="0">
              <a:latin typeface="华文楷体" panose="02010600040101010101" pitchFamily="2" charset="-122"/>
              <a:ea typeface="华文楷体" panose="02010600040101010101" pitchFamily="2" charset="-122"/>
            </a:endParaRPr>
          </a:p>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不具独创性的作品标题主要受</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反不正当竞争法</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保护，条件是标题被恶意使用，引起混淆、造成作者名誉损害</a:t>
            </a:r>
            <a:endParaRPr lang="zh-CN" altLang="en-US" sz="1800" dirty="0">
              <a:latin typeface="+mj-ea"/>
              <a:ea typeface="+mj-ea"/>
            </a:endParaRPr>
          </a:p>
          <a:p>
            <a:pPr marL="0" indent="0">
              <a:lnSpc>
                <a:spcPct val="150000"/>
              </a:lnSpc>
              <a:spcBef>
                <a:spcPts val="0"/>
              </a:spcBef>
              <a:buFont typeface="Arial" panose="020B0604020202090204" pitchFamily="34" charset="0"/>
              <a:buNone/>
            </a:pPr>
            <a:endParaRPr lang="en-US" altLang="zh-CN" sz="1800" dirty="0">
              <a:latin typeface="+mj-ea"/>
              <a:ea typeface="+mj-ea"/>
            </a:endParaRPr>
          </a:p>
        </p:txBody>
      </p:sp>
      <p:sp>
        <p:nvSpPr>
          <p:cNvPr id="15" name="文本占位符 18434"/>
          <p:cNvSpPr>
            <a:spLocks noGrp="1"/>
          </p:cNvSpPr>
          <p:nvPr/>
        </p:nvSpPr>
        <p:spPr>
          <a:xfrm>
            <a:off x="938927" y="2115820"/>
            <a:ext cx="3008154" cy="1452879"/>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1800" dirty="0">
                <a:effectLst/>
                <a:latin typeface="+mj-ea"/>
                <a:ea typeface="+mj-ea"/>
                <a:sym typeface="+mn-ea"/>
              </a:rPr>
              <a:t>《火》、《读***有感》、娃哈哈、</a:t>
            </a:r>
            <a:r>
              <a:rPr lang="en-US" altLang="zh-CN" sz="1800" dirty="0">
                <a:effectLst/>
                <a:latin typeface="+mj-ea"/>
                <a:ea typeface="+mj-ea"/>
                <a:sym typeface="+mn-ea"/>
              </a:rPr>
              <a:t>“</a:t>
            </a:r>
            <a:r>
              <a:rPr lang="zh-CN" altLang="en-US" sz="1800" dirty="0">
                <a:effectLst/>
                <a:latin typeface="+mj-ea"/>
                <a:ea typeface="+mj-ea"/>
                <a:sym typeface="+mn-ea"/>
              </a:rPr>
              <a:t>五朵金花</a:t>
            </a:r>
            <a:r>
              <a:rPr lang="en-US" altLang="zh-CN" sz="1800" dirty="0">
                <a:effectLst/>
                <a:latin typeface="+mj-ea"/>
                <a:ea typeface="+mj-ea"/>
                <a:sym typeface="+mn-ea"/>
              </a:rPr>
              <a:t>”</a:t>
            </a:r>
            <a:r>
              <a:rPr lang="zh-CN" altLang="en-US" sz="1800" dirty="0">
                <a:effectLst/>
                <a:latin typeface="+mj-ea"/>
                <a:ea typeface="+mj-ea"/>
                <a:sym typeface="+mn-ea"/>
              </a:rPr>
              <a:t>、</a:t>
            </a:r>
            <a:r>
              <a:rPr lang="en-US" altLang="zh-CN" sz="1800" dirty="0">
                <a:effectLst/>
                <a:latin typeface="+mj-ea"/>
                <a:ea typeface="+mj-ea"/>
                <a:sym typeface="+mn-ea"/>
              </a:rPr>
              <a:t>“</a:t>
            </a:r>
            <a:r>
              <a:rPr lang="zh-CN" altLang="en-US" sz="1800" dirty="0">
                <a:effectLst/>
                <a:latin typeface="+mj-ea"/>
                <a:ea typeface="+mj-ea"/>
                <a:sym typeface="+mn-ea"/>
              </a:rPr>
              <a:t>玉兰苑</a:t>
            </a:r>
            <a:r>
              <a:rPr lang="en-US" altLang="zh-CN" sz="1800" dirty="0">
                <a:effectLst/>
                <a:latin typeface="+mj-ea"/>
                <a:ea typeface="+mj-ea"/>
                <a:sym typeface="+mn-ea"/>
              </a:rPr>
              <a:t>”</a:t>
            </a:r>
            <a:endParaRPr lang="zh-CN" altLang="en-US" sz="1800" dirty="0">
              <a:effectLst/>
              <a:latin typeface="+mj-ea"/>
              <a:ea typeface="+mj-ea"/>
            </a:endParaRPr>
          </a:p>
        </p:txBody>
      </p:sp>
      <p:sp>
        <p:nvSpPr>
          <p:cNvPr id="16" name="文本占位符 18434"/>
          <p:cNvSpPr>
            <a:spLocks noGrp="1"/>
          </p:cNvSpPr>
          <p:nvPr/>
        </p:nvSpPr>
        <p:spPr>
          <a:xfrm>
            <a:off x="4951730" y="2115820"/>
            <a:ext cx="3311525" cy="1452880"/>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1800" dirty="0">
                <a:effectLst/>
                <a:latin typeface="+mj-ea"/>
                <a:ea typeface="+mj-ea"/>
                <a:sym typeface="+mn-ea"/>
              </a:rPr>
              <a:t>横跨冬夏、直抵春秋；</a:t>
            </a:r>
            <a:endParaRPr lang="en-US" altLang="zh-CN" sz="1800" dirty="0">
              <a:effectLst/>
              <a:latin typeface="+mj-ea"/>
              <a:ea typeface="+mj-ea"/>
              <a:sym typeface="+mn-ea"/>
            </a:endParaRPr>
          </a:p>
          <a:p>
            <a:pPr marL="0" indent="0">
              <a:lnSpc>
                <a:spcPct val="150000"/>
              </a:lnSpc>
              <a:spcBef>
                <a:spcPts val="0"/>
              </a:spcBef>
              <a:buNone/>
            </a:pPr>
            <a:r>
              <a:rPr lang="zh-CN" altLang="en-US" sz="1800" dirty="0">
                <a:effectLst/>
                <a:latin typeface="+mj-ea"/>
                <a:ea typeface="+mj-ea"/>
                <a:sym typeface="+mn-ea"/>
              </a:rPr>
              <a:t>世界风采东方情；</a:t>
            </a:r>
            <a:endParaRPr lang="en-US" altLang="zh-CN" sz="1800" dirty="0">
              <a:effectLst/>
              <a:latin typeface="+mj-ea"/>
              <a:ea typeface="+mj-ea"/>
              <a:sym typeface="+mn-ea"/>
            </a:endParaRPr>
          </a:p>
          <a:p>
            <a:pPr marL="0" indent="0">
              <a:lnSpc>
                <a:spcPct val="150000"/>
              </a:lnSpc>
              <a:spcBef>
                <a:spcPts val="0"/>
              </a:spcBef>
              <a:buNone/>
            </a:pPr>
            <a:r>
              <a:rPr lang="zh-CN" altLang="en-US" sz="1800" dirty="0">
                <a:effectLst/>
                <a:latin typeface="+mj-ea"/>
                <a:ea typeface="+mj-ea"/>
                <a:sym typeface="+mn-ea"/>
              </a:rPr>
              <a:t>川人川味，蜀地蜀风</a:t>
            </a:r>
            <a:endParaRPr lang="zh-CN" altLang="en-US" sz="1800" dirty="0">
              <a:effectLst/>
              <a:latin typeface="+mj-ea"/>
              <a:ea typeface="+mj-ea"/>
            </a:endParaRPr>
          </a:p>
        </p:txBody>
      </p:sp>
      <p:cxnSp>
        <p:nvCxnSpPr>
          <p:cNvPr id="17" name="直接连接符 16"/>
          <p:cNvCxnSpPr/>
          <p:nvPr/>
        </p:nvCxnSpPr>
        <p:spPr>
          <a:xfrm>
            <a:off x="4403804" y="2452369"/>
            <a:ext cx="125730" cy="400050"/>
          </a:xfrm>
          <a:prstGeom prst="line">
            <a:avLst/>
          </a:prstGeom>
        </p:spPr>
        <p:style>
          <a:lnRef idx="1">
            <a:schemeClr val="accent5"/>
          </a:lnRef>
          <a:fillRef idx="0">
            <a:schemeClr val="accent5"/>
          </a:fillRef>
          <a:effectRef idx="0">
            <a:schemeClr val="accent5"/>
          </a:effectRef>
          <a:fontRef idx="minor">
            <a:schemeClr val="tx1"/>
          </a:fontRef>
        </p:style>
      </p:cxnSp>
      <p:cxnSp>
        <p:nvCxnSpPr>
          <p:cNvPr id="18" name="直接连接符 17"/>
          <p:cNvCxnSpPr/>
          <p:nvPr/>
        </p:nvCxnSpPr>
        <p:spPr>
          <a:xfrm flipH="1">
            <a:off x="4533344" y="2452369"/>
            <a:ext cx="113665" cy="37973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5"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27" dur="1000" fill="hold"/>
                                        <p:tgtEl>
                                          <p:spTgt spid="11"/>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bldLvl="0" animBg="1"/>
      <p:bldP spid="11"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0" y="2032"/>
            <a:ext cx="9144000" cy="1103376"/>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 name="标题 22529"/>
          <p:cNvSpPr>
            <a:spLocks noGrp="1"/>
          </p:cNvSpPr>
          <p:nvPr>
            <p:ph type="title"/>
          </p:nvPr>
        </p:nvSpPr>
        <p:spPr>
          <a:xfrm>
            <a:off x="894080" y="2251710"/>
            <a:ext cx="2306320" cy="3581400"/>
          </a:xfrm>
        </p:spPr>
        <p:style>
          <a:lnRef idx="2">
            <a:schemeClr val="accent5"/>
          </a:lnRef>
          <a:fillRef idx="1">
            <a:schemeClr val="lt1"/>
          </a:fillRef>
          <a:effectRef idx="0">
            <a:schemeClr val="accent5"/>
          </a:effectRef>
          <a:fontRef idx="minor">
            <a:schemeClr val="dk1"/>
          </a:fontRef>
        </p:style>
        <p:txBody>
          <a:bodyPr vert="horz" lIns="69056" tIns="34529" rIns="69056" bIns="34529" rtlCol="0" anchor="ctr">
            <a:normAutofit/>
          </a:bodyPr>
          <a:p>
            <a:pPr algn="ctr" fontAlgn="base">
              <a:lnSpc>
                <a:spcPct val="150000"/>
              </a:lnSpc>
              <a:spcBef>
                <a:spcPts val="600"/>
              </a:spcBef>
              <a:spcAft>
                <a:spcPts val="600"/>
              </a:spcAft>
              <a:buClr>
                <a:srgbClr val="000000"/>
              </a:buClr>
            </a:pPr>
            <a:r>
              <a:rPr lang="zh-CN" altLang="en-US" sz="2100" dirty="0">
                <a:solidFill>
                  <a:srgbClr val="FF0000"/>
                </a:solidFill>
                <a:latin typeface="幼圆" panose="02010509060101010101" charset="-122"/>
                <a:ea typeface="幼圆" panose="02010509060101010101" charset="-122"/>
                <a:cs typeface="+mn-cs"/>
              </a:rPr>
              <a:t>故乡</a:t>
            </a:r>
            <a:br>
              <a:rPr lang="zh-CN" altLang="en-US" sz="2100" dirty="0">
                <a:latin typeface="幼圆" panose="02010509060101010101" charset="-122"/>
                <a:ea typeface="幼圆" panose="02010509060101010101" charset="-122"/>
                <a:cs typeface="+mn-cs"/>
              </a:rPr>
            </a:br>
            <a:r>
              <a:rPr lang="zh-CN" altLang="en-US" sz="2100" dirty="0">
                <a:latin typeface="幼圆" panose="02010509060101010101" charset="-122"/>
                <a:ea typeface="幼圆" panose="02010509060101010101" charset="-122"/>
                <a:cs typeface="+mn-cs"/>
              </a:rPr>
              <a:t>　　　</a:t>
            </a:r>
            <a:r>
              <a:rPr lang="en-US" altLang="zh-CN" sz="2100" dirty="0">
                <a:latin typeface="幼圆" panose="02010509060101010101" charset="-122"/>
                <a:ea typeface="幼圆" panose="02010509060101010101" charset="-122"/>
                <a:cs typeface="+mn-cs"/>
              </a:rPr>
              <a:t>—</a:t>
            </a:r>
            <a:r>
              <a:rPr lang="zh-CN" altLang="en-US" sz="2100" dirty="0">
                <a:latin typeface="幼圆" panose="02010509060101010101" charset="-122"/>
                <a:ea typeface="幼圆" panose="02010509060101010101" charset="-122"/>
                <a:cs typeface="+mn-cs"/>
              </a:rPr>
              <a:t>施云</a:t>
            </a:r>
            <a:br>
              <a:rPr lang="zh-CN" altLang="en-US" sz="2100" dirty="0">
                <a:latin typeface="幼圆" panose="02010509060101010101" charset="-122"/>
                <a:ea typeface="幼圆" panose="02010509060101010101" charset="-122"/>
                <a:cs typeface="+mn-cs"/>
              </a:rPr>
            </a:br>
            <a:r>
              <a:rPr lang="zh-CN" altLang="en-US" sz="2100" dirty="0">
                <a:solidFill>
                  <a:srgbClr val="FF0000"/>
                </a:solidFill>
                <a:latin typeface="幼圆" panose="02010509060101010101" charset="-122"/>
                <a:ea typeface="幼圆" panose="02010509060101010101" charset="-122"/>
                <a:cs typeface="+mn-cs"/>
              </a:rPr>
              <a:t>故乡</a:t>
            </a:r>
            <a:r>
              <a:rPr lang="zh-CN" altLang="en-US" sz="2100" dirty="0">
                <a:latin typeface="幼圆" panose="02010509060101010101" charset="-122"/>
                <a:ea typeface="幼圆" panose="02010509060101010101" charset="-122"/>
                <a:cs typeface="+mn-cs"/>
              </a:rPr>
              <a:t>真</a:t>
            </a:r>
            <a:r>
              <a:rPr lang="zh-CN" altLang="en-US" sz="2100" dirty="0">
                <a:solidFill>
                  <a:srgbClr val="FF0000"/>
                </a:solidFill>
                <a:latin typeface="幼圆" panose="02010509060101010101" charset="-122"/>
                <a:ea typeface="幼圆" panose="02010509060101010101" charset="-122"/>
                <a:cs typeface="+mn-cs"/>
              </a:rPr>
              <a:t>小</a:t>
            </a:r>
            <a:br>
              <a:rPr lang="zh-CN" altLang="en-US" sz="2100" dirty="0">
                <a:latin typeface="幼圆" panose="02010509060101010101" charset="-122"/>
                <a:ea typeface="幼圆" panose="02010509060101010101" charset="-122"/>
                <a:cs typeface="+mn-cs"/>
              </a:rPr>
            </a:br>
            <a:r>
              <a:rPr lang="zh-CN" altLang="en-US" sz="2100" dirty="0">
                <a:solidFill>
                  <a:srgbClr val="FF0000"/>
                </a:solidFill>
                <a:latin typeface="幼圆" panose="02010509060101010101" charset="-122"/>
                <a:ea typeface="幼圆" panose="02010509060101010101" charset="-122"/>
                <a:cs typeface="+mn-cs"/>
              </a:rPr>
              <a:t>小得</a:t>
            </a:r>
            <a:r>
              <a:rPr lang="zh-CN" altLang="en-US" sz="2100" dirty="0">
                <a:latin typeface="幼圆" panose="02010509060101010101" charset="-122"/>
                <a:ea typeface="幼圆" panose="02010509060101010101" charset="-122"/>
                <a:cs typeface="+mn-cs"/>
              </a:rPr>
              <a:t>只盛</a:t>
            </a:r>
            <a:r>
              <a:rPr lang="zh-CN" altLang="en-US" sz="2100" dirty="0">
                <a:solidFill>
                  <a:srgbClr val="FF0000"/>
                </a:solidFill>
                <a:latin typeface="幼圆" panose="02010509060101010101" charset="-122"/>
                <a:ea typeface="幼圆" panose="02010509060101010101" charset="-122"/>
                <a:cs typeface="+mn-cs"/>
              </a:rPr>
              <a:t>得</a:t>
            </a:r>
            <a:r>
              <a:rPr lang="zh-CN" altLang="en-US" sz="2100" dirty="0">
                <a:latin typeface="幼圆" panose="02010509060101010101" charset="-122"/>
                <a:ea typeface="幼圆" panose="02010509060101010101" charset="-122"/>
                <a:cs typeface="+mn-cs"/>
              </a:rPr>
              <a:t>下</a:t>
            </a:r>
            <a:br>
              <a:rPr lang="zh-CN" altLang="en-US" sz="2100" dirty="0">
                <a:latin typeface="幼圆" panose="02010509060101010101" charset="-122"/>
                <a:ea typeface="幼圆" panose="02010509060101010101" charset="-122"/>
                <a:cs typeface="+mn-cs"/>
              </a:rPr>
            </a:br>
            <a:r>
              <a:rPr lang="zh-CN" altLang="en-US" sz="2100" dirty="0">
                <a:latin typeface="幼圆" panose="02010509060101010101" charset="-122"/>
                <a:ea typeface="幼圆" panose="02010509060101010101" charset="-122"/>
                <a:cs typeface="+mn-cs"/>
              </a:rPr>
              <a:t>两个字</a:t>
            </a:r>
            <a:endParaRPr lang="zh-CN" altLang="en-US" sz="2100" dirty="0">
              <a:latin typeface="幼圆" panose="02010509060101010101" charset="-122"/>
              <a:ea typeface="幼圆" panose="02010509060101010101" charset="-122"/>
              <a:cs typeface="+mn-cs"/>
            </a:endParaRPr>
          </a:p>
        </p:txBody>
      </p:sp>
      <p:pic>
        <p:nvPicPr>
          <p:cNvPr id="3" name="图片 2"/>
          <p:cNvPicPr>
            <a:picLocks noChangeAspect="1"/>
          </p:cNvPicPr>
          <p:nvPr/>
        </p:nvPicPr>
        <p:blipFill>
          <a:blip r:embed="rId3"/>
          <a:stretch>
            <a:fillRect/>
          </a:stretch>
        </p:blipFill>
        <p:spPr>
          <a:xfrm>
            <a:off x="3475435" y="3170563"/>
            <a:ext cx="3984707" cy="2215250"/>
          </a:xfrm>
          <a:prstGeom prst="rect">
            <a:avLst/>
          </a:prstGeom>
        </p:spPr>
      </p:pic>
      <p:sp>
        <p:nvSpPr>
          <p:cNvPr id="4" name="矩形 3"/>
          <p:cNvSpPr/>
          <p:nvPr/>
        </p:nvSpPr>
        <p:spPr>
          <a:xfrm>
            <a:off x="4077495" y="2252023"/>
            <a:ext cx="3230880" cy="398780"/>
          </a:xfrm>
          <a:prstGeom prst="rect">
            <a:avLst/>
          </a:prstGeom>
        </p:spPr>
        <p:txBody>
          <a:bodyPr wrap="none">
            <a:spAutoFit/>
          </a:bodyPr>
          <a:p>
            <a:r>
              <a:rPr lang="zh-CN" altLang="en-US" sz="2000" dirty="0"/>
              <a:t>第二届世界华文诗歌大奖赛</a:t>
            </a:r>
            <a:endParaRPr lang="zh-CN" altLang="en-US" sz="2000" dirty="0"/>
          </a:p>
        </p:txBody>
      </p:sp>
      <p:sp>
        <p:nvSpPr>
          <p:cNvPr id="12" name="Rectangle 2"/>
          <p:cNvSpPr>
            <a:spLocks noGrp="1" noChangeArrowheads="1"/>
          </p:cNvSpPr>
          <p:nvPr/>
        </p:nvSpPr>
        <p:spPr>
          <a:xfrm>
            <a:off x="537210" y="1398968"/>
            <a:ext cx="7886700" cy="5832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t>讨  论</a:t>
            </a:r>
            <a:endParaRPr lang="zh-CN" altLang="en-US" sz="2400" b="1" dirty="0"/>
          </a:p>
        </p:txBody>
      </p:sp>
    </p:spTree>
  </p:cSld>
  <p:clrMapOvr>
    <a:masterClrMapping/>
  </p:clrMapOvr>
  <p:transition spd="slow">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0" y="2032"/>
            <a:ext cx="9144000" cy="1103376"/>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 name="标题 22529"/>
          <p:cNvSpPr>
            <a:spLocks noGrp="1"/>
          </p:cNvSpPr>
          <p:nvPr>
            <p:ph type="title"/>
          </p:nvPr>
        </p:nvSpPr>
        <p:spPr>
          <a:xfrm>
            <a:off x="487680" y="2155190"/>
            <a:ext cx="5168900" cy="4054475"/>
          </a:xfrm>
        </p:spPr>
        <p:style>
          <a:lnRef idx="2">
            <a:schemeClr val="accent5"/>
          </a:lnRef>
          <a:fillRef idx="1">
            <a:schemeClr val="lt1"/>
          </a:fillRef>
          <a:effectRef idx="0">
            <a:schemeClr val="accent5"/>
          </a:effectRef>
          <a:fontRef idx="minor">
            <a:schemeClr val="dk1"/>
          </a:fontRef>
        </p:style>
        <p:txBody>
          <a:bodyPr vert="horz" lIns="69056" tIns="34529" rIns="69056" bIns="34529" rtlCol="0" anchor="ctr">
            <a:noAutofit/>
          </a:bodyPr>
          <a:p>
            <a:pPr algn="l" fontAlgn="base">
              <a:lnSpc>
                <a:spcPct val="150000"/>
              </a:lnSpc>
              <a:spcBef>
                <a:spcPts val="600"/>
              </a:spcBef>
              <a:spcAft>
                <a:spcPts val="600"/>
              </a:spcAft>
              <a:buClr>
                <a:srgbClr val="000000"/>
              </a:buClr>
            </a:pPr>
            <a:r>
              <a:rPr lang="zh-CN" altLang="en-US" sz="2000" b="1" dirty="0">
                <a:latin typeface="华文楷体" panose="02010600040101010101" pitchFamily="2" charset="-122"/>
                <a:ea typeface="华文楷体" panose="02010600040101010101" pitchFamily="2" charset="-122"/>
                <a:cs typeface="+mn-cs"/>
              </a:rPr>
              <a:t>著作权问题：</a:t>
            </a:r>
            <a:r>
              <a:rPr lang="zh-CN" altLang="en-US" sz="2000" dirty="0">
                <a:latin typeface="华文楷体" panose="02010600040101010101" pitchFamily="2" charset="-122"/>
                <a:ea typeface="华文楷体" panose="02010600040101010101" pitchFamily="2" charset="-122"/>
                <a:cs typeface="+mn-cs"/>
              </a:rPr>
              <a:t>脱离了具体故事情节的人物名称、人物关系、性格特征的单纯要素，往往难以构成具体的表达。《此间的少年》并没有将情节建立在金庸作品的基础上，基本没有提及、重述或以其他方式利用金庸作品的具体情节。且存在部分人物的性格特征缺失，部分人物的性格特征、人物关系及相应故事情节与金庸作品截然不同，情节所展开的具体内容和表达的意义并不相同。</a:t>
            </a:r>
            <a:endParaRPr lang="zh-CN" altLang="en-US" sz="2000" dirty="0">
              <a:latin typeface="华文楷体" panose="02010600040101010101" pitchFamily="2" charset="-122"/>
              <a:ea typeface="华文楷体" panose="02010600040101010101" pitchFamily="2" charset="-122"/>
              <a:cs typeface="+mn-cs"/>
            </a:endParaRPr>
          </a:p>
        </p:txBody>
      </p:sp>
      <p:pic>
        <p:nvPicPr>
          <p:cNvPr id="6" name="图片 5" descr="50da81cb39dbb6fdee6dc5b40324ab18972b3769[1]"/>
          <p:cNvPicPr>
            <a:picLocks noChangeAspect="1"/>
          </p:cNvPicPr>
          <p:nvPr/>
        </p:nvPicPr>
        <p:blipFill>
          <a:blip r:embed="rId3"/>
          <a:stretch>
            <a:fillRect/>
          </a:stretch>
        </p:blipFill>
        <p:spPr>
          <a:xfrm>
            <a:off x="5859780" y="1373505"/>
            <a:ext cx="3000375" cy="4277360"/>
          </a:xfrm>
          <a:prstGeom prst="rect">
            <a:avLst/>
          </a:prstGeom>
        </p:spPr>
      </p:pic>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400" dirty="0">
                <a:ea typeface="黑体" panose="02010609060101010101" pitchFamily="49" charset="-122"/>
              </a:rPr>
              <a:t>（四）</a:t>
            </a:r>
            <a:r>
              <a:rPr lang="zh-CN" altLang="en-US" sz="2400" dirty="0">
                <a:ea typeface="黑体" panose="02010609060101010101" pitchFamily="49" charset="-122"/>
              </a:rPr>
              <a:t>作品与角色</a:t>
            </a:r>
            <a:endParaRPr lang="zh-CN" altLang="en-US" sz="2400" dirty="0">
              <a:ea typeface="黑体" panose="02010609060101010101" pitchFamily="49" charset="-122"/>
            </a:endParaRPr>
          </a:p>
        </p:txBody>
      </p:sp>
    </p:spTree>
  </p:cSld>
  <p:clrMapOvr>
    <a:masterClrMapping/>
  </p:clrMapOvr>
  <p:transition spd="slow">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0" y="2032"/>
            <a:ext cx="9144000" cy="1103376"/>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 name="标题 22529"/>
          <p:cNvSpPr>
            <a:spLocks noGrp="1"/>
          </p:cNvSpPr>
          <p:nvPr>
            <p:ph type="title"/>
          </p:nvPr>
        </p:nvSpPr>
        <p:spPr>
          <a:xfrm>
            <a:off x="410210" y="1525905"/>
            <a:ext cx="5245735" cy="4392930"/>
          </a:xfrm>
        </p:spPr>
        <p:style>
          <a:lnRef idx="2">
            <a:schemeClr val="accent5"/>
          </a:lnRef>
          <a:fillRef idx="1">
            <a:schemeClr val="lt1"/>
          </a:fillRef>
          <a:effectRef idx="0">
            <a:schemeClr val="accent5"/>
          </a:effectRef>
          <a:fontRef idx="minor">
            <a:schemeClr val="dk1"/>
          </a:fontRef>
        </p:style>
        <p:txBody>
          <a:bodyPr vert="horz" lIns="69056" tIns="34529" rIns="69056" bIns="34529" rtlCol="0" anchor="ctr">
            <a:noAutofit/>
          </a:bodyPr>
          <a:p>
            <a:pPr algn="l" fontAlgn="base">
              <a:lnSpc>
                <a:spcPct val="150000"/>
              </a:lnSpc>
              <a:spcBef>
                <a:spcPts val="600"/>
              </a:spcBef>
              <a:spcAft>
                <a:spcPts val="600"/>
              </a:spcAft>
              <a:buClr>
                <a:srgbClr val="000000"/>
              </a:buClr>
            </a:pPr>
            <a:r>
              <a:rPr lang="zh-CN" altLang="en-US" sz="2000" b="1" dirty="0">
                <a:latin typeface="华文楷体" panose="02010600040101010101" pitchFamily="2" charset="-122"/>
                <a:ea typeface="华文楷体" panose="02010600040101010101" pitchFamily="2" charset="-122"/>
                <a:cs typeface="+mn-cs"/>
              </a:rPr>
              <a:t>不正当竞争问题：</a:t>
            </a:r>
            <a:r>
              <a:rPr lang="zh-CN" altLang="en-US" sz="2000" dirty="0">
                <a:latin typeface="华文楷体" panose="02010600040101010101" pitchFamily="2" charset="-122"/>
                <a:ea typeface="华文楷体" panose="02010600040101010101" pitchFamily="2" charset="-122"/>
                <a:cs typeface="+mn-cs"/>
              </a:rPr>
              <a:t>杨治的作品《此间的少年》借助金庸作品整体已经形成的市场号召力与吸引力提高新作的声誉，可以轻而易举地吸引到大量熟知金庸作品的读者，并通过北京联合、北京精典的出版发行行为获得经济利益，客观上增强了自己的竞争优势，同时挤占了查良镛使用其作品元素发展新作品的市场空间，夺取了本该由查良镛所享有的商业利益。</a:t>
            </a:r>
            <a:endParaRPr lang="zh-CN" altLang="en-US" sz="2000" dirty="0">
              <a:latin typeface="华文楷体" panose="02010600040101010101" pitchFamily="2" charset="-122"/>
              <a:ea typeface="华文楷体" panose="02010600040101010101" pitchFamily="2" charset="-122"/>
              <a:cs typeface="+mn-cs"/>
            </a:endParaRPr>
          </a:p>
        </p:txBody>
      </p:sp>
      <p:pic>
        <p:nvPicPr>
          <p:cNvPr id="6" name="图片 5" descr="50da81cb39dbb6fdee6dc5b40324ab18972b3769[1]"/>
          <p:cNvPicPr>
            <a:picLocks noChangeAspect="1"/>
          </p:cNvPicPr>
          <p:nvPr/>
        </p:nvPicPr>
        <p:blipFill>
          <a:blip r:embed="rId3"/>
          <a:stretch>
            <a:fillRect/>
          </a:stretch>
        </p:blipFill>
        <p:spPr>
          <a:xfrm>
            <a:off x="5859780" y="1373505"/>
            <a:ext cx="3000375" cy="4277360"/>
          </a:xfrm>
          <a:prstGeom prst="rect">
            <a:avLst/>
          </a:prstGeom>
        </p:spPr>
      </p:pic>
    </p:spTree>
  </p:cSld>
  <p:clrMapOvr>
    <a:masterClrMapping/>
  </p:clrMapOvr>
  <p:transition spd="slow">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262538"/>
            <a:ext cx="4616768" cy="561023"/>
          </a:xfrm>
        </p:spPr>
        <p:txBody>
          <a:bodyPr vert="horz" lIns="69056" tIns="34529" rIns="69056" bIns="34529" rtlCol="0" anchor="ctr">
            <a:normAutofit/>
          </a:bodyPr>
          <a:lstStyle/>
          <a:p>
            <a:pPr algn="ctr"/>
            <a:r>
              <a:rPr lang="zh-CN" altLang="en-US" sz="2800" dirty="0">
                <a:ea typeface="黑体" panose="02010609060101010101" pitchFamily="49" charset="-122"/>
              </a:rPr>
              <a:t>第二节  作品类型</a:t>
            </a:r>
            <a:endParaRPr lang="zh-CN" altLang="en-US" sz="2800" dirty="0">
              <a:ea typeface="黑体" panose="02010609060101010101" pitchFamily="49" charset="-122"/>
            </a:endParaRPr>
          </a:p>
        </p:txBody>
      </p:sp>
      <p:sp>
        <p:nvSpPr>
          <p:cNvPr id="24579" name="文本占位符 24578"/>
          <p:cNvSpPr>
            <a:spLocks noGrp="1"/>
          </p:cNvSpPr>
          <p:nvPr/>
        </p:nvSpPr>
        <p:spPr>
          <a:xfrm>
            <a:off x="1615440" y="1696720"/>
            <a:ext cx="6345079" cy="3281521"/>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900"/>
              </a:spcBef>
              <a:spcAft>
                <a:spcPts val="900"/>
              </a:spcAft>
              <a:buNone/>
            </a:pPr>
            <a:endParaRPr lang="zh-CN" altLang="en-US" sz="2100" b="1" dirty="0">
              <a:solidFill>
                <a:schemeClr val="bg2"/>
              </a:solidFill>
              <a:effectLst/>
              <a:latin typeface="幼圆" panose="02010509060101010101" charset="-122"/>
              <a:ea typeface="幼圆" panose="02010509060101010101" charset="-122"/>
            </a:endParaRPr>
          </a:p>
          <a:p>
            <a:pPr>
              <a:lnSpc>
                <a:spcPct val="150000"/>
              </a:lnSpc>
              <a:spcBef>
                <a:spcPts val="0"/>
              </a:spcBef>
            </a:pPr>
            <a:r>
              <a:rPr lang="zh-CN" altLang="en-US" sz="2400" dirty="0">
                <a:effectLst/>
                <a:latin typeface="+mn-ea"/>
              </a:rPr>
              <a:t>一般作品</a:t>
            </a:r>
            <a:endParaRPr lang="zh-CN" altLang="en-US" sz="2400" dirty="0">
              <a:effectLst/>
              <a:latin typeface="+mn-ea"/>
            </a:endParaRPr>
          </a:p>
          <a:p>
            <a:pPr>
              <a:lnSpc>
                <a:spcPct val="150000"/>
              </a:lnSpc>
              <a:spcBef>
                <a:spcPts val="0"/>
              </a:spcBef>
            </a:pPr>
            <a:endParaRPr lang="zh-CN" altLang="en-US" sz="2400" dirty="0">
              <a:effectLst/>
              <a:latin typeface="+mn-ea"/>
            </a:endParaRPr>
          </a:p>
          <a:p>
            <a:pPr>
              <a:lnSpc>
                <a:spcPct val="150000"/>
              </a:lnSpc>
              <a:spcBef>
                <a:spcPts val="0"/>
              </a:spcBef>
            </a:pPr>
            <a:r>
              <a:rPr lang="zh-CN" altLang="en-US" sz="2400" dirty="0">
                <a:effectLst/>
                <a:latin typeface="+mn-ea"/>
              </a:rPr>
              <a:t>特殊作品</a:t>
            </a:r>
            <a:endParaRPr lang="zh-CN" altLang="en-US" sz="2400" dirty="0">
              <a:effectLst/>
              <a:latin typeface="+mn-ea"/>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608330" y="1146318"/>
            <a:ext cx="5772150" cy="628650"/>
          </a:xfrm>
        </p:spPr>
        <p:txBody>
          <a:bodyPr vert="horz" lIns="69056" tIns="34529" rIns="69056" bIns="34529" rtlCol="0" anchor="ctr">
            <a:normAutofit/>
          </a:bodyPr>
          <a:lstStyle/>
          <a:p>
            <a:pPr algn="l"/>
            <a:r>
              <a:rPr lang="zh-CN" altLang="en-US" sz="2400" dirty="0">
                <a:ea typeface="黑体" panose="02010609060101010101" pitchFamily="49" charset="-122"/>
              </a:rPr>
              <a:t>一、文学艺术和科学领域</a:t>
            </a:r>
            <a:endParaRPr lang="zh-CN" altLang="en-US" sz="2400" dirty="0">
              <a:ea typeface="黑体" panose="02010609060101010101" pitchFamily="49" charset="-122"/>
            </a:endParaRPr>
          </a:p>
        </p:txBody>
      </p:sp>
      <p:sp>
        <p:nvSpPr>
          <p:cNvPr id="3" name="文本占位符 22530"/>
          <p:cNvSpPr>
            <a:spLocks noGrp="1"/>
          </p:cNvSpPr>
          <p:nvPr/>
        </p:nvSpPr>
        <p:spPr>
          <a:xfrm>
            <a:off x="684530" y="1774825"/>
            <a:ext cx="7892415" cy="410972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gn="just">
              <a:lnSpc>
                <a:spcPct val="80000"/>
              </a:lnSpc>
              <a:buNone/>
            </a:pPr>
            <a:endParaRPr lang="en-US" altLang="zh-CN" sz="750" dirty="0">
              <a:ea typeface="幼圆" panose="02010509060101010101" charset="-122"/>
            </a:endParaRPr>
          </a:p>
          <a:p>
            <a:pPr algn="just">
              <a:lnSpc>
                <a:spcPct val="150000"/>
              </a:lnSpc>
              <a:spcBef>
                <a:spcPts val="0"/>
              </a:spcBef>
            </a:pPr>
            <a:r>
              <a:rPr lang="zh-CN" altLang="en-US" sz="2100" dirty="0">
                <a:effectLst/>
                <a:ea typeface="幼圆" panose="02010509060101010101" charset="-122"/>
              </a:rPr>
              <a:t>表述：“文学艺术和科学等领域”</a:t>
            </a:r>
            <a:r>
              <a:rPr lang="en-US" altLang="zh-CN" sz="2100" dirty="0">
                <a:effectLst/>
                <a:ea typeface="幼圆" panose="02010509060101010101" charset="-122"/>
              </a:rPr>
              <a:t>v.</a:t>
            </a:r>
            <a:r>
              <a:rPr lang="zh-CN" altLang="en-US" sz="2100" dirty="0">
                <a:effectLst/>
                <a:ea typeface="幼圆" panose="02010509060101010101" charset="-122"/>
              </a:rPr>
              <a:t>“文学艺术和科学领域”</a:t>
            </a:r>
            <a:endParaRPr lang="zh-CN" altLang="en-US" sz="2100" dirty="0">
              <a:effectLst/>
              <a:ea typeface="幼圆" panose="02010509060101010101" charset="-122"/>
            </a:endParaRPr>
          </a:p>
          <a:p>
            <a:pPr algn="just">
              <a:lnSpc>
                <a:spcPct val="150000"/>
              </a:lnSpc>
              <a:spcBef>
                <a:spcPts val="0"/>
              </a:spcBef>
            </a:pPr>
            <a:r>
              <a:rPr lang="zh-CN" altLang="en-US" sz="2100" dirty="0">
                <a:effectLst/>
                <a:ea typeface="幼圆" panose="02010509060101010101" charset="-122"/>
              </a:rPr>
              <a:t>价值：</a:t>
            </a:r>
            <a:r>
              <a:rPr lang="zh-CN" altLang="en-US" sz="2100" dirty="0">
                <a:effectLst/>
                <a:latin typeface="宋体" panose="02010600030101010101" pitchFamily="2" charset="-122"/>
              </a:rPr>
              <a:t>不同领域作品的著作权范围不同</a:t>
            </a:r>
            <a:endParaRPr lang="zh-CN" altLang="en-US" sz="2100" dirty="0">
              <a:effectLst/>
              <a:latin typeface="宋体" panose="02010600030101010101" pitchFamily="2" charset="-122"/>
            </a:endParaRPr>
          </a:p>
          <a:p>
            <a:pPr marL="0" indent="0" algn="just">
              <a:lnSpc>
                <a:spcPct val="150000"/>
              </a:lnSpc>
              <a:spcBef>
                <a:spcPts val="0"/>
              </a:spcBef>
              <a:buNone/>
            </a:pPr>
            <a:endParaRPr lang="zh-CN" altLang="en-US" sz="2100" dirty="0">
              <a:effectLst/>
              <a:latin typeface="宋体" panose="02010600030101010101" pitchFamily="2" charset="-122"/>
              <a:sym typeface="+mn-ea"/>
            </a:endParaRPr>
          </a:p>
        </p:txBody>
      </p:sp>
      <p:pic>
        <p:nvPicPr>
          <p:cNvPr id="6" name="图片 5"/>
          <p:cNvPicPr>
            <a:picLocks noChangeAspect="1"/>
          </p:cNvPicPr>
          <p:nvPr/>
        </p:nvPicPr>
        <p:blipFill>
          <a:blip r:embed="rId1"/>
          <a:stretch>
            <a:fillRect/>
          </a:stretch>
        </p:blipFill>
        <p:spPr>
          <a:xfrm>
            <a:off x="760730" y="3160808"/>
            <a:ext cx="2543175" cy="2543175"/>
          </a:xfrm>
          <a:prstGeom prst="rect">
            <a:avLst/>
          </a:prstGeom>
        </p:spPr>
      </p:pic>
      <p:pic>
        <p:nvPicPr>
          <p:cNvPr id="7" name="图片 6"/>
          <p:cNvPicPr>
            <a:picLocks noChangeAspect="1"/>
          </p:cNvPicPr>
          <p:nvPr/>
        </p:nvPicPr>
        <p:blipFill>
          <a:blip r:embed="rId2"/>
          <a:stretch>
            <a:fillRect/>
          </a:stretch>
        </p:blipFill>
        <p:spPr>
          <a:xfrm>
            <a:off x="3845878" y="3160808"/>
            <a:ext cx="3928586" cy="2335530"/>
          </a:xfrm>
          <a:prstGeom prst="rect">
            <a:avLst/>
          </a:prstGeom>
        </p:spPr>
      </p:pic>
      <p:pic>
        <p:nvPicPr>
          <p:cNvPr id="8" name="图片 7"/>
          <p:cNvPicPr>
            <a:picLocks noChangeAspect="1"/>
          </p:cNvPicPr>
          <p:nvPr/>
        </p:nvPicPr>
        <p:blipFill>
          <a:blip r:embed="rId3"/>
          <a:stretch>
            <a:fillRect/>
          </a:stretch>
        </p:blipFill>
        <p:spPr>
          <a:xfrm>
            <a:off x="0" y="2032"/>
            <a:ext cx="9144000" cy="110337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Group 3"/>
          <p:cNvGrpSpPr/>
          <p:nvPr/>
        </p:nvGrpSpPr>
        <p:grpSpPr bwMode="auto">
          <a:xfrm>
            <a:off x="2914650" y="1916113"/>
            <a:ext cx="5618163" cy="1223962"/>
            <a:chOff x="0" y="0"/>
            <a:chExt cx="3901" cy="1315"/>
          </a:xfrm>
        </p:grpSpPr>
        <p:grpSp>
          <p:nvGrpSpPr>
            <p:cNvPr id="28676" name="Group 4"/>
            <p:cNvGrpSpPr/>
            <p:nvPr/>
          </p:nvGrpSpPr>
          <p:grpSpPr bwMode="auto">
            <a:xfrm>
              <a:off x="0" y="0"/>
              <a:ext cx="3901" cy="1315"/>
              <a:chOff x="0" y="0"/>
              <a:chExt cx="5176" cy="2684"/>
            </a:xfrm>
          </p:grpSpPr>
          <p:pic>
            <p:nvPicPr>
              <p:cNvPr id="28677"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8" name="Text Box 6"/>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28679" name="Rectangle 7"/>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28680" name="未知"/>
          <p:cNvSpPr/>
          <p:nvPr/>
        </p:nvSpPr>
        <p:spPr bwMode="auto">
          <a:xfrm>
            <a:off x="539750" y="1917700"/>
            <a:ext cx="2230438" cy="1182688"/>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686868"/>
              </a:gs>
              <a:gs pos="100000">
                <a:srgbClr val="3B3B3B"/>
              </a:gs>
            </a:gsLst>
            <a:lin ang="2700000" scaled="1"/>
          </a:gradFill>
          <a:ln>
            <a:noFill/>
          </a:ln>
          <a:effectLst>
            <a:outerShdw dist="17961" dir="2700000" algn="ctr" rotWithShape="0">
              <a:srgbClr val="3B3B3B"/>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681" name="Text Box 9"/>
          <p:cNvSpPr txBox="1">
            <a:spLocks noChangeArrowheads="1"/>
          </p:cNvSpPr>
          <p:nvPr/>
        </p:nvSpPr>
        <p:spPr bwMode="auto">
          <a:xfrm>
            <a:off x="586105" y="2260600"/>
            <a:ext cx="19742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1.文字作品</a:t>
            </a:r>
            <a:endParaRPr lang="zh-CN" altLang="en-US" sz="2000">
              <a:solidFill>
                <a:schemeClr val="bg1"/>
              </a:solidFill>
              <a:latin typeface="华文楷体" panose="02010600040101010101" pitchFamily="2" charset="-122"/>
              <a:ea typeface="华文楷体" panose="02010600040101010101" pitchFamily="2" charset="-122"/>
            </a:endParaRPr>
          </a:p>
        </p:txBody>
      </p:sp>
      <p:sp>
        <p:nvSpPr>
          <p:cNvPr id="28682" name="Text Box 10"/>
          <p:cNvSpPr txBox="1">
            <a:spLocks noChangeArrowheads="1"/>
          </p:cNvSpPr>
          <p:nvPr/>
        </p:nvSpPr>
        <p:spPr bwMode="auto">
          <a:xfrm>
            <a:off x="3060700" y="1997710"/>
            <a:ext cx="538861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华文楷体" panose="02010600040101010101" pitchFamily="2" charset="-122"/>
                <a:ea typeface="华文楷体" panose="02010600040101010101" pitchFamily="2" charset="-122"/>
              </a:rPr>
              <a:t>文字作品是以文字、数字、符号等文字形式表达思想或情感的作品，包括小说、诗歌、散文、论文、日记等。</a:t>
            </a:r>
            <a:endParaRPr lang="zh-CN" altLang="en-US" sz="2400" dirty="0"/>
          </a:p>
        </p:txBody>
      </p:sp>
      <p:pic>
        <p:nvPicPr>
          <p:cNvPr id="17" name="图片 16"/>
          <p:cNvPicPr>
            <a:picLocks noChangeAspect="1"/>
          </p:cNvPicPr>
          <p:nvPr/>
        </p:nvPicPr>
        <p:blipFill>
          <a:blip r:embed="rId2"/>
          <a:stretch>
            <a:fillRect/>
          </a:stretch>
        </p:blipFill>
        <p:spPr>
          <a:xfrm>
            <a:off x="0" y="2032"/>
            <a:ext cx="9144000" cy="110337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1" name="标题 7169"/>
          <p:cNvSpPr>
            <a:spLocks noGrp="1"/>
          </p:cNvSpPr>
          <p:nvPr>
            <p:ph type="title"/>
          </p:nvPr>
        </p:nvSpPr>
        <p:spPr>
          <a:xfrm>
            <a:off x="698342" y="1104345"/>
            <a:ext cx="5945981" cy="709136"/>
          </a:xfrm>
          <a:ln w="9525">
            <a:noFill/>
            <a:miter/>
          </a:ln>
        </p:spPr>
        <p:txBody>
          <a:bodyPr anchor="ctr"/>
          <a:lstStyle/>
          <a:p>
            <a:pPr algn="l"/>
            <a:r>
              <a:rPr lang="zh-CN" altLang="en-US" sz="2400" dirty="0">
                <a:ea typeface="黑体" panose="02010609060101010101" pitchFamily="49" charset="-122"/>
              </a:rPr>
              <a:t>一、一般作品</a:t>
            </a:r>
            <a:endParaRPr lang="zh-CN" altLang="en-US" sz="2400" dirty="0">
              <a:ea typeface="黑体" panose="02010609060101010101" pitchFamily="49" charset="-122"/>
            </a:endParaRPr>
          </a:p>
        </p:txBody>
      </p:sp>
      <p:pic>
        <p:nvPicPr>
          <p:cNvPr id="2" name="图片 1" descr="51scxbZQs2L._AA218_[1]"/>
          <p:cNvPicPr>
            <a:picLocks noChangeAspect="1"/>
          </p:cNvPicPr>
          <p:nvPr/>
        </p:nvPicPr>
        <p:blipFill>
          <a:blip r:embed="rId4"/>
          <a:stretch>
            <a:fillRect/>
          </a:stretch>
        </p:blipFill>
        <p:spPr>
          <a:xfrm>
            <a:off x="5892800" y="3659505"/>
            <a:ext cx="2636520" cy="2636520"/>
          </a:xfrm>
          <a:prstGeom prst="rect">
            <a:avLst/>
          </a:prstGeom>
        </p:spPr>
      </p:pic>
      <p:pic>
        <p:nvPicPr>
          <p:cNvPr id="3" name="图片 2" descr="51Kl907RtSL._SX359_BO1,204,203,200_[1]"/>
          <p:cNvPicPr>
            <a:picLocks noChangeAspect="1"/>
          </p:cNvPicPr>
          <p:nvPr/>
        </p:nvPicPr>
        <p:blipFill>
          <a:blip r:embed="rId5"/>
          <a:stretch>
            <a:fillRect/>
          </a:stretch>
        </p:blipFill>
        <p:spPr>
          <a:xfrm>
            <a:off x="768350" y="3503295"/>
            <a:ext cx="2292350" cy="3168650"/>
          </a:xfrm>
          <a:prstGeom prst="rect">
            <a:avLst/>
          </a:prstGeom>
        </p:spPr>
      </p:pic>
      <p:pic>
        <p:nvPicPr>
          <p:cNvPr id="4" name="图片 3" descr="41AeDgECB1L._SX307_BO1,204,203,200_[1]"/>
          <p:cNvPicPr>
            <a:picLocks noChangeAspect="1"/>
          </p:cNvPicPr>
          <p:nvPr/>
        </p:nvPicPr>
        <p:blipFill>
          <a:blip r:embed="rId6"/>
          <a:stretch>
            <a:fillRect/>
          </a:stretch>
        </p:blipFill>
        <p:spPr>
          <a:xfrm>
            <a:off x="3406140" y="3393440"/>
            <a:ext cx="1962150" cy="31686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3"/>
          <p:cNvGrpSpPr/>
          <p:nvPr/>
        </p:nvGrpSpPr>
        <p:grpSpPr bwMode="auto">
          <a:xfrm>
            <a:off x="2917825" y="1556385"/>
            <a:ext cx="5615305" cy="2145665"/>
            <a:chOff x="0" y="0"/>
            <a:chExt cx="3901" cy="1315"/>
          </a:xfrm>
        </p:grpSpPr>
        <p:grpSp>
          <p:nvGrpSpPr>
            <p:cNvPr id="29700" name="Group 4"/>
            <p:cNvGrpSpPr/>
            <p:nvPr/>
          </p:nvGrpSpPr>
          <p:grpSpPr bwMode="auto">
            <a:xfrm>
              <a:off x="0" y="0"/>
              <a:ext cx="3901" cy="1315"/>
              <a:chOff x="0" y="0"/>
              <a:chExt cx="5176" cy="2684"/>
            </a:xfrm>
          </p:grpSpPr>
          <p:pic>
            <p:nvPicPr>
              <p:cNvPr id="29701"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2" name="Text Box 6"/>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29703" name="Rectangle 7"/>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04" name="未知"/>
          <p:cNvSpPr/>
          <p:nvPr/>
        </p:nvSpPr>
        <p:spPr bwMode="auto">
          <a:xfrm>
            <a:off x="539750" y="2057718"/>
            <a:ext cx="2230438" cy="1182687"/>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5" name="Text Box 9"/>
          <p:cNvSpPr txBox="1">
            <a:spLocks noChangeArrowheads="1"/>
          </p:cNvSpPr>
          <p:nvPr/>
        </p:nvSpPr>
        <p:spPr bwMode="auto">
          <a:xfrm>
            <a:off x="590550" y="2359660"/>
            <a:ext cx="1882140"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2.口述作品</a:t>
            </a:r>
            <a:endParaRPr lang="zh-CN" altLang="en-US" sz="2000">
              <a:solidFill>
                <a:schemeClr val="bg1"/>
              </a:solidFill>
              <a:latin typeface="华文楷体" panose="02010600040101010101" pitchFamily="2" charset="-122"/>
              <a:ea typeface="华文楷体" panose="02010600040101010101" pitchFamily="2" charset="-122"/>
            </a:endParaRPr>
          </a:p>
        </p:txBody>
      </p:sp>
      <p:sp>
        <p:nvSpPr>
          <p:cNvPr id="29706" name="Text Box 10"/>
          <p:cNvSpPr txBox="1">
            <a:spLocks noChangeArrowheads="1"/>
          </p:cNvSpPr>
          <p:nvPr/>
        </p:nvSpPr>
        <p:spPr bwMode="auto">
          <a:xfrm>
            <a:off x="3019425" y="1680210"/>
            <a:ext cx="5380355" cy="2291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fontAlgn="auto">
              <a:lnSpc>
                <a:spcPct val="125000"/>
              </a:lnSpc>
            </a:pPr>
            <a:r>
              <a:rPr lang="zh-CN" altLang="en-US" sz="2000" dirty="0">
                <a:latin typeface="华文楷体" panose="02010600040101010101" pitchFamily="2" charset="-122"/>
                <a:ea typeface="华文楷体" panose="02010600040101010101" pitchFamily="2" charset="-122"/>
              </a:rPr>
              <a:t>事先无文字稿或仅有简单的文字提纲，用即兴的口头语言创作而未以任何物质载体固定的作品，如</a:t>
            </a:r>
            <a:r>
              <a:rPr lang="zh-CN" altLang="en-US" sz="2000" dirty="0">
                <a:solidFill>
                  <a:srgbClr val="CC3300"/>
                </a:solidFill>
                <a:latin typeface="华文楷体" panose="02010600040101010101" pitchFamily="2" charset="-122"/>
                <a:ea typeface="华文楷体" panose="02010600040101010101" pitchFamily="2" charset="-122"/>
              </a:rPr>
              <a:t>即兴演说、授课、祝词、法庭辩论</a:t>
            </a:r>
            <a:r>
              <a:rPr lang="zh-CN" altLang="en-US" sz="2000" dirty="0">
                <a:latin typeface="华文楷体" panose="02010600040101010101" pitchFamily="2" charset="-122"/>
                <a:ea typeface="华文楷体" panose="02010600040101010101" pitchFamily="2" charset="-122"/>
              </a:rPr>
              <a:t>等。</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伯尔尼公约</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并没有强制要求成员国把口述作品作为著作权法的保护对象。</a:t>
            </a:r>
            <a:endParaRPr lang="zh-CN" altLang="en-US" sz="2000" dirty="0">
              <a:latin typeface="华文楷体" panose="02010600040101010101" pitchFamily="2" charset="-122"/>
              <a:ea typeface="华文楷体" panose="02010600040101010101" pitchFamily="2" charset="-122"/>
            </a:endParaRPr>
          </a:p>
          <a:p>
            <a:endParaRPr lang="zh-CN" altLang="en-US" dirty="0"/>
          </a:p>
        </p:txBody>
      </p:sp>
      <p:sp>
        <p:nvSpPr>
          <p:cNvPr id="29707" name="Text Box 11"/>
          <p:cNvSpPr txBox="1">
            <a:spLocks noChangeArrowheads="1"/>
          </p:cNvSpPr>
          <p:nvPr/>
        </p:nvSpPr>
        <p:spPr bwMode="auto">
          <a:xfrm>
            <a:off x="590233" y="3917950"/>
            <a:ext cx="8085137"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lnSpc>
                <a:spcPct val="150000"/>
              </a:lnSpc>
            </a:pPr>
            <a:r>
              <a:rPr lang="zh-CN" altLang="en-US" sz="2800" dirty="0">
                <a:solidFill>
                  <a:srgbClr val="CC3300"/>
                </a:solidFill>
                <a:latin typeface="华文楷体" panose="02010600040101010101" pitchFamily="2" charset="-122"/>
                <a:ea typeface="华文楷体" panose="02010600040101010101" pitchFamily="2" charset="-122"/>
              </a:rPr>
              <a:t>注意：</a:t>
            </a:r>
            <a:endParaRPr lang="zh-CN" altLang="en-US" sz="2800" dirty="0">
              <a:solidFill>
                <a:srgbClr val="CC3300"/>
              </a:solidFill>
              <a:latin typeface="华文楷体" panose="02010600040101010101" pitchFamily="2" charset="-122"/>
              <a:ea typeface="华文楷体" panose="02010600040101010101" pitchFamily="2" charset="-122"/>
            </a:endParaRP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以口头语言而非以文字或其他形式进行创作</a:t>
            </a:r>
            <a:endParaRPr lang="zh-CN" altLang="en-US" sz="2000" dirty="0">
              <a:latin typeface="华文楷体" panose="02010600040101010101" pitchFamily="2" charset="-122"/>
              <a:ea typeface="华文楷体" panose="02010600040101010101" pitchFamily="2" charset="-122"/>
            </a:endParaRP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即兴而作，没有以任何形式加以固定</a:t>
            </a:r>
            <a:endParaRPr lang="zh-CN" altLang="en-US" sz="2000" dirty="0">
              <a:latin typeface="华文楷体" panose="02010600040101010101" pitchFamily="2" charset="-122"/>
              <a:ea typeface="华文楷体" panose="02010600040101010101" pitchFamily="2" charset="-122"/>
            </a:endParaRP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应有直接的承受者，自言自语不属于口述作品</a:t>
            </a:r>
            <a:endParaRPr lang="zh-CN" altLang="en-US" sz="2000" dirty="0">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2"/>
          <a:stretch>
            <a:fillRect/>
          </a:stretch>
        </p:blipFill>
        <p:spPr>
          <a:xfrm>
            <a:off x="0" y="2032"/>
            <a:ext cx="9144000" cy="1103376"/>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3"/>
          <p:cNvSpPr>
            <a:spLocks noChangeArrowheads="1"/>
          </p:cNvSpPr>
          <p:nvPr/>
        </p:nvSpPr>
        <p:spPr bwMode="auto">
          <a:xfrm>
            <a:off x="828675" y="1261110"/>
            <a:ext cx="7488555" cy="1017905"/>
          </a:xfrm>
          <a:prstGeom prst="downArrowCallout">
            <a:avLst>
              <a:gd name="adj1" fmla="val 33296"/>
              <a:gd name="adj2" fmla="val 31311"/>
              <a:gd name="adj3" fmla="val 24130"/>
              <a:gd name="adj4" fmla="val 66667"/>
            </a:avLst>
          </a:prstGeom>
          <a:solidFill>
            <a:srgbClr val="5F5F5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a:solidFill>
                <a:schemeClr val="bg1"/>
              </a:solidFill>
              <a:ea typeface="黑体" panose="02010609060101010101" pitchFamily="49" charset="-122"/>
            </a:endParaRPr>
          </a:p>
        </p:txBody>
      </p:sp>
      <p:sp>
        <p:nvSpPr>
          <p:cNvPr id="30724" name="Text Box 4"/>
          <p:cNvSpPr txBox="1">
            <a:spLocks noChangeArrowheads="1"/>
          </p:cNvSpPr>
          <p:nvPr/>
        </p:nvSpPr>
        <p:spPr bwMode="auto">
          <a:xfrm>
            <a:off x="1195705" y="1381760"/>
            <a:ext cx="68154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3.音乐、戏剧、曲艺、舞蹈、杂技艺术作品</a:t>
            </a:r>
            <a:endParaRPr lang="zh-CN" altLang="en-US" sz="2000">
              <a:solidFill>
                <a:schemeClr val="bg1"/>
              </a:solidFill>
              <a:latin typeface="华文楷体" panose="02010600040101010101" pitchFamily="2" charset="-122"/>
              <a:ea typeface="华文楷体" panose="02010600040101010101" pitchFamily="2" charset="-122"/>
            </a:endParaRPr>
          </a:p>
        </p:txBody>
      </p:sp>
      <p:grpSp>
        <p:nvGrpSpPr>
          <p:cNvPr id="30725" name="Group 5"/>
          <p:cNvGrpSpPr/>
          <p:nvPr/>
        </p:nvGrpSpPr>
        <p:grpSpPr bwMode="auto">
          <a:xfrm>
            <a:off x="412749" y="2176145"/>
            <a:ext cx="8456930" cy="4073525"/>
            <a:chOff x="-490448" y="-51366"/>
            <a:chExt cx="8293466" cy="4006229"/>
          </a:xfrm>
        </p:grpSpPr>
        <p:sp>
          <p:nvSpPr>
            <p:cNvPr id="30726" name="矩形​​ 27"/>
            <p:cNvSpPr>
              <a:spLocks noChangeArrowheads="1"/>
            </p:cNvSpPr>
            <p:nvPr/>
          </p:nvSpPr>
          <p:spPr bwMode="auto">
            <a:xfrm>
              <a:off x="-490448" y="-51366"/>
              <a:ext cx="8293466" cy="4006229"/>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nSpc>
                  <a:spcPct val="150000"/>
                </a:lnSpc>
              </a:pPr>
              <a:r>
                <a:rPr lang="zh-CN" altLang="en-US" sz="2000" dirty="0">
                  <a:latin typeface="华文楷体" panose="02010600040101010101" pitchFamily="2" charset="-122"/>
                  <a:ea typeface="华文楷体" panose="02010600040101010101" pitchFamily="2" charset="-122"/>
                </a:rPr>
                <a:t>（1）音乐作品：是指歌曲、交响乐等能够演唱或者演奏的带词或者不带词的作品。</a:t>
              </a:r>
              <a:r>
                <a:rPr lang="zh-CN" altLang="en-US" sz="2000" dirty="0">
                  <a:latin typeface="华文楷体" panose="02010600040101010101" pitchFamily="2" charset="-122"/>
                  <a:ea typeface="华文楷体" panose="02010600040101010101" pitchFamily="2" charset="-122"/>
                  <a:hlinkClick r:id="rId1" action="ppaction://hlinkfile"/>
                </a:rPr>
                <a:t>(月光の雲海 久石让)</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（2）戏剧作品：是指话剧、歌剧、地方戏等供舞台演出的作品。</a:t>
              </a:r>
              <a:r>
                <a:rPr lang="zh-CN" altLang="en-US" sz="2000" dirty="0">
                  <a:latin typeface="华文楷体" panose="02010600040101010101" pitchFamily="2" charset="-122"/>
                  <a:ea typeface="华文楷体" panose="02010600040101010101" pitchFamily="2" charset="-122"/>
                  <a:hlinkClick r:id="rId2" action="ppaction://hlinkfile"/>
                </a:rPr>
                <a:t>(黄梅戏)</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（3）曲艺作品：是指相声、快书、大鼓、评书等以说唱为主要形式表演的作品。</a:t>
              </a:r>
              <a:r>
                <a:rPr lang="zh-CN" altLang="en-US" sz="2000" dirty="0">
                  <a:latin typeface="华文楷体" panose="02010600040101010101" pitchFamily="2" charset="-122"/>
                  <a:ea typeface="华文楷体" panose="02010600040101010101" pitchFamily="2" charset="-122"/>
                  <a:hlinkClick r:id="rId3" action="ppaction://hlinkfile"/>
                </a:rPr>
                <a:t>（鲜花调）</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（4）舞蹈作品：是指通过连续的动作、姿势、表情等表现思想情感的作品。</a:t>
              </a:r>
              <a:r>
                <a:rPr lang="zh-CN" altLang="en-US" sz="2000" dirty="0">
                  <a:latin typeface="华文楷体" panose="02010600040101010101" pitchFamily="2" charset="-122"/>
                  <a:ea typeface="华文楷体" panose="02010600040101010101" pitchFamily="2" charset="-122"/>
                  <a:hlinkClick r:id="rId4" action="ppaction://hlinkfile"/>
                </a:rPr>
                <a:t>（孔雀舞）</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（5）杂技艺术作品：是指杂技、魔术、马戏等通过形体动作和技巧表现的作品。</a:t>
              </a:r>
              <a:r>
                <a:rPr lang="zh-CN" altLang="en-US" sz="2000" dirty="0">
                  <a:latin typeface="华文楷体" panose="02010600040101010101" pitchFamily="2" charset="-122"/>
                  <a:ea typeface="华文楷体" panose="02010600040101010101" pitchFamily="2" charset="-122"/>
                  <a:hlinkClick r:id="rId5" action="ppaction://hlinkfile"/>
                </a:rPr>
                <a:t>（春晚杂技梦蝶）</a:t>
              </a:r>
              <a:endParaRPr lang="zh-CN" altLang="en-US" sz="2000" dirty="0">
                <a:latin typeface="华文楷体" panose="02010600040101010101" pitchFamily="2" charset="-122"/>
                <a:ea typeface="华文楷体" panose="02010600040101010101" pitchFamily="2" charset="-122"/>
                <a:hlinkClick r:id="rId6" action="ppaction://hlinkfile"/>
              </a:endParaRPr>
            </a:p>
          </p:txBody>
        </p:sp>
        <p:sp>
          <p:nvSpPr>
            <p:cNvPr id="30727" name="Rectangle 3"/>
            <p:cNvSpPr>
              <a:spLocks noChangeArrowheads="1"/>
            </p:cNvSpPr>
            <p:nvPr/>
          </p:nvSpPr>
          <p:spPr bwMode="auto">
            <a:xfrm>
              <a:off x="216024" y="1516016"/>
              <a:ext cx="7482738" cy="511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lvl1pPr indent="511175">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nSpc>
                  <a:spcPct val="150000"/>
                </a:lnSpc>
                <a:spcBef>
                  <a:spcPts val="1800"/>
                </a:spcBef>
                <a:buClr>
                  <a:srgbClr val="92D050"/>
                </a:buClr>
                <a:buFont typeface="Wingdings" panose="05000000000000000000" pitchFamily="2" charset="2"/>
                <a:buChar char="l"/>
              </a:pPr>
              <a:endParaRPr lang="zh-CN" altLang="en-US"/>
            </a:p>
          </p:txBody>
        </p:sp>
      </p:grpSp>
      <p:pic>
        <p:nvPicPr>
          <p:cNvPr id="10" name="图片 9"/>
          <p:cNvPicPr>
            <a:picLocks noChangeAspect="1"/>
          </p:cNvPicPr>
          <p:nvPr/>
        </p:nvPicPr>
        <p:blipFill>
          <a:blip r:embed="rId7"/>
          <a:stretch>
            <a:fillRect/>
          </a:stretch>
        </p:blipFill>
        <p:spPr>
          <a:xfrm>
            <a:off x="0" y="2032"/>
            <a:ext cx="9144000" cy="1103376"/>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p:cTn id="7" dur="500" fill="hold"/>
                                        <p:tgtEl>
                                          <p:spTgt spid="30725"/>
                                        </p:tgtEl>
                                        <p:attrNameLst>
                                          <p:attrName>ppt_w</p:attrName>
                                        </p:attrNameLst>
                                      </p:cBhvr>
                                      <p:tavLst>
                                        <p:tav tm="0">
                                          <p:val>
                                            <p:fltVal val="0"/>
                                          </p:val>
                                        </p:tav>
                                        <p:tav tm="100000">
                                          <p:val>
                                            <p:strVal val="#ppt_w"/>
                                          </p:val>
                                        </p:tav>
                                      </p:tavLst>
                                    </p:anim>
                                    <p:anim calcmode="lin" valueType="num">
                                      <p:cBhvr>
                                        <p:cTn id="8" dur="500" fill="hold"/>
                                        <p:tgtEl>
                                          <p:spTgt spid="30725"/>
                                        </p:tgtEl>
                                        <p:attrNameLst>
                                          <p:attrName>ppt_h</p:attrName>
                                        </p:attrNameLst>
                                      </p:cBhvr>
                                      <p:tavLst>
                                        <p:tav tm="0">
                                          <p:val>
                                            <p:fltVal val="0"/>
                                          </p:val>
                                        </p:tav>
                                        <p:tav tm="100000">
                                          <p:val>
                                            <p:strVal val="#ppt_h"/>
                                          </p:val>
                                        </p:tav>
                                      </p:tavLst>
                                    </p:anim>
                                    <p:animEffect>
                                      <p:cBhvr>
                                        <p:cTn id="9"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flipV="1">
            <a:off x="457200" y="6127750"/>
            <a:ext cx="8229600" cy="111125"/>
          </a:xfrm>
        </p:spPr>
        <p:txBody>
          <a:bodyPr>
            <a:normAutofit fontScale="25000" lnSpcReduction="20000"/>
          </a:bodyPr>
          <a:lstStyle/>
          <a:p>
            <a:pPr>
              <a:lnSpc>
                <a:spcPct val="80000"/>
              </a:lnSpc>
            </a:pPr>
            <a:endParaRPr lang="zh-CN" altLang="en-US" sz="800"/>
          </a:p>
          <a:p>
            <a:pPr>
              <a:lnSpc>
                <a:spcPct val="80000"/>
              </a:lnSpc>
            </a:pPr>
            <a:endParaRPr lang="zh-CN" altLang="en-US" sz="800"/>
          </a:p>
          <a:p>
            <a:pPr>
              <a:lnSpc>
                <a:spcPct val="80000"/>
              </a:lnSpc>
            </a:pPr>
            <a:endParaRPr lang="zh-CN" altLang="en-US" sz="800"/>
          </a:p>
        </p:txBody>
      </p:sp>
      <p:sp>
        <p:nvSpPr>
          <p:cNvPr id="31748" name="未知"/>
          <p:cNvSpPr/>
          <p:nvPr/>
        </p:nvSpPr>
        <p:spPr bwMode="auto">
          <a:xfrm>
            <a:off x="396875" y="2682875"/>
            <a:ext cx="2447925" cy="1295400"/>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49" name="Text Box 5"/>
          <p:cNvSpPr txBox="1">
            <a:spLocks noChangeArrowheads="1"/>
          </p:cNvSpPr>
          <p:nvPr/>
        </p:nvSpPr>
        <p:spPr bwMode="auto">
          <a:xfrm>
            <a:off x="457200" y="2848610"/>
            <a:ext cx="2088515" cy="98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4.美术、建筑</a:t>
            </a:r>
            <a:endParaRPr lang="zh-CN" altLang="en-US" sz="2000">
              <a:solidFill>
                <a:schemeClr val="bg1"/>
              </a:solidFill>
              <a:latin typeface="华文楷体" panose="02010600040101010101" pitchFamily="2" charset="-122"/>
              <a:ea typeface="华文楷体" panose="02010600040101010101" pitchFamily="2" charset="-122"/>
            </a:endParaRPr>
          </a:p>
          <a:p>
            <a:pPr algn="ctr"/>
            <a:r>
              <a:rPr lang="zh-CN" altLang="en-US" sz="2000">
                <a:solidFill>
                  <a:schemeClr val="bg1"/>
                </a:solidFill>
                <a:latin typeface="华文楷体" panose="02010600040101010101" pitchFamily="2" charset="-122"/>
                <a:ea typeface="华文楷体" panose="02010600040101010101" pitchFamily="2" charset="-122"/>
              </a:rPr>
              <a:t>作品</a:t>
            </a:r>
            <a:endParaRPr lang="zh-CN" altLang="en-US" sz="2800">
              <a:solidFill>
                <a:schemeClr val="bg1"/>
              </a:solidFill>
              <a:latin typeface="华文楷体" panose="02010600040101010101" pitchFamily="2" charset="-122"/>
              <a:ea typeface="华文楷体" panose="02010600040101010101" pitchFamily="2" charset="-122"/>
            </a:endParaRPr>
          </a:p>
          <a:p>
            <a:pPr algn="ctr"/>
            <a:endParaRPr lang="zh-CN" altLang="en-US"/>
          </a:p>
        </p:txBody>
      </p:sp>
      <p:grpSp>
        <p:nvGrpSpPr>
          <p:cNvPr id="31750" name="Group 6"/>
          <p:cNvGrpSpPr/>
          <p:nvPr/>
        </p:nvGrpSpPr>
        <p:grpSpPr bwMode="auto">
          <a:xfrm>
            <a:off x="2990850" y="1667510"/>
            <a:ext cx="5615305" cy="1452245"/>
            <a:chOff x="0" y="0"/>
            <a:chExt cx="3901" cy="1315"/>
          </a:xfrm>
        </p:grpSpPr>
        <p:grpSp>
          <p:nvGrpSpPr>
            <p:cNvPr id="31751" name="Group 7"/>
            <p:cNvGrpSpPr/>
            <p:nvPr/>
          </p:nvGrpSpPr>
          <p:grpSpPr bwMode="auto">
            <a:xfrm>
              <a:off x="0" y="0"/>
              <a:ext cx="3901" cy="1315"/>
              <a:chOff x="0" y="0"/>
              <a:chExt cx="5176" cy="2684"/>
            </a:xfrm>
          </p:grpSpPr>
          <p:pic>
            <p:nvPicPr>
              <p:cNvPr id="31752"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3" name="Text Box 9"/>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1754" name="Rectangle 10"/>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lnSpc>
                  <a:spcPct val="150000"/>
                </a:lnSpc>
              </a:pPr>
              <a:r>
                <a:rPr lang="zh-CN" altLang="en-US" sz="2000" dirty="0">
                  <a:latin typeface="华文楷体" panose="02010600040101010101" pitchFamily="2" charset="-122"/>
                  <a:ea typeface="华文楷体" panose="02010600040101010101" pitchFamily="2" charset="-122"/>
                </a:rPr>
                <a:t>美术作品：是指绘画、书法、雕塑等以</a:t>
              </a:r>
              <a:endParaRPr lang="zh-CN" altLang="en-US" sz="2000" dirty="0">
                <a:latin typeface="华文楷体" panose="02010600040101010101" pitchFamily="2" charset="-122"/>
                <a:ea typeface="华文楷体" panose="02010600040101010101" pitchFamily="2" charset="-122"/>
              </a:endParaRPr>
            </a:p>
            <a:p>
              <a:pPr fontAlgn="auto">
                <a:lnSpc>
                  <a:spcPct val="150000"/>
                </a:lnSpc>
              </a:pPr>
              <a:r>
                <a:rPr lang="zh-CN" altLang="en-US" sz="2000" dirty="0">
                  <a:latin typeface="华文楷体" panose="02010600040101010101" pitchFamily="2" charset="-122"/>
                  <a:ea typeface="华文楷体" panose="02010600040101010101" pitchFamily="2" charset="-122"/>
                </a:rPr>
                <a:t>线条、色彩或者其他方式构成的、具有审美意</a:t>
              </a:r>
              <a:endParaRPr lang="zh-CN" altLang="en-US" sz="2000" dirty="0">
                <a:latin typeface="华文楷体" panose="02010600040101010101" pitchFamily="2" charset="-122"/>
                <a:ea typeface="华文楷体" panose="02010600040101010101" pitchFamily="2" charset="-122"/>
              </a:endParaRPr>
            </a:p>
            <a:p>
              <a:pPr fontAlgn="auto">
                <a:lnSpc>
                  <a:spcPct val="150000"/>
                </a:lnSpc>
              </a:pPr>
              <a:r>
                <a:rPr lang="zh-CN" altLang="en-US" sz="2000" dirty="0">
                  <a:latin typeface="华文楷体" panose="02010600040101010101" pitchFamily="2" charset="-122"/>
                  <a:ea typeface="华文楷体" panose="02010600040101010101" pitchFamily="2" charset="-122"/>
                </a:rPr>
                <a:t>义的平面或者立体的造型艺术作品。</a:t>
              </a:r>
              <a:endParaRPr lang="zh-CN" altLang="en-US" sz="2000" dirty="0">
                <a:latin typeface="华文楷体" panose="02010600040101010101" pitchFamily="2" charset="-122"/>
                <a:ea typeface="华文楷体" panose="02010600040101010101" pitchFamily="2" charset="-122"/>
              </a:endParaRPr>
            </a:p>
          </p:txBody>
        </p:sp>
      </p:grpSp>
      <p:grpSp>
        <p:nvGrpSpPr>
          <p:cNvPr id="31755" name="Group 11"/>
          <p:cNvGrpSpPr/>
          <p:nvPr/>
        </p:nvGrpSpPr>
        <p:grpSpPr bwMode="auto">
          <a:xfrm>
            <a:off x="2973705" y="3599180"/>
            <a:ext cx="5616575" cy="1497965"/>
            <a:chOff x="0" y="0"/>
            <a:chExt cx="3901" cy="1315"/>
          </a:xfrm>
        </p:grpSpPr>
        <p:grpSp>
          <p:nvGrpSpPr>
            <p:cNvPr id="31756" name="Group 12"/>
            <p:cNvGrpSpPr/>
            <p:nvPr/>
          </p:nvGrpSpPr>
          <p:grpSpPr bwMode="auto">
            <a:xfrm>
              <a:off x="0" y="0"/>
              <a:ext cx="3901" cy="1315"/>
              <a:chOff x="0" y="0"/>
              <a:chExt cx="5176" cy="2684"/>
            </a:xfrm>
          </p:grpSpPr>
          <p:pic>
            <p:nvPicPr>
              <p:cNvPr id="31757"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8" name="Text Box 14"/>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1759" name="Rectangle 15"/>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lnSpc>
                  <a:spcPct val="150000"/>
                </a:lnSpc>
              </a:pPr>
              <a:r>
                <a:rPr lang="zh-CN" altLang="en-US" sz="2000" dirty="0">
                  <a:latin typeface="华文楷体" panose="02010600040101010101" pitchFamily="2" charset="-122"/>
                  <a:ea typeface="华文楷体" panose="02010600040101010101" pitchFamily="2" charset="-122"/>
                </a:rPr>
                <a:t>建筑作品：是以建筑物或构筑物形式表现</a:t>
              </a:r>
              <a:endParaRPr lang="zh-CN" altLang="en-US" sz="2000" dirty="0">
                <a:latin typeface="华文楷体" panose="02010600040101010101" pitchFamily="2" charset="-122"/>
                <a:ea typeface="华文楷体" panose="02010600040101010101" pitchFamily="2" charset="-122"/>
              </a:endParaRPr>
            </a:p>
            <a:p>
              <a:pPr fontAlgn="auto">
                <a:lnSpc>
                  <a:spcPct val="150000"/>
                </a:lnSpc>
              </a:pPr>
              <a:r>
                <a:rPr lang="zh-CN" altLang="en-US" sz="2000" dirty="0">
                  <a:latin typeface="华文楷体" panose="02010600040101010101" pitchFamily="2" charset="-122"/>
                  <a:ea typeface="华文楷体" panose="02010600040101010101" pitchFamily="2" charset="-122"/>
                </a:rPr>
                <a:t>的具有审美意义的作品。</a:t>
              </a:r>
              <a:endParaRPr lang="zh-CN" altLang="en-US" sz="2000" dirty="0">
                <a:latin typeface="华文楷体" panose="02010600040101010101" pitchFamily="2" charset="-122"/>
                <a:ea typeface="华文楷体" panose="02010600040101010101" pitchFamily="2" charset="-122"/>
              </a:endParaRPr>
            </a:p>
          </p:txBody>
        </p:sp>
      </p:grpSp>
      <p:pic>
        <p:nvPicPr>
          <p:cNvPr id="18" name="图片 17"/>
          <p:cNvPicPr>
            <a:picLocks noChangeAspect="1"/>
          </p:cNvPicPr>
          <p:nvPr/>
        </p:nvPicPr>
        <p:blipFill>
          <a:blip r:embed="rId2"/>
          <a:stretch>
            <a:fillRect/>
          </a:stretch>
        </p:blipFill>
        <p:spPr>
          <a:xfrm>
            <a:off x="0" y="2032"/>
            <a:ext cx="9144000" cy="1103376"/>
          </a:xfrm>
          <a:prstGeom prst="rect">
            <a:avLst/>
          </a:prstGeom>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742315" y="2902585"/>
            <a:ext cx="2275840" cy="3688715"/>
          </a:xfrm>
          <a:prstGeom prst="rect">
            <a:avLst/>
          </a:prstGeom>
        </p:spPr>
      </p:pic>
      <p:pic>
        <p:nvPicPr>
          <p:cNvPr id="4" name="图片 3" descr="d42213dd7bf54708a13106a0e2c6cea3[1]"/>
          <p:cNvPicPr>
            <a:picLocks noChangeAspect="1"/>
          </p:cNvPicPr>
          <p:nvPr/>
        </p:nvPicPr>
        <p:blipFill>
          <a:blip r:embed="rId2"/>
          <a:stretch>
            <a:fillRect/>
          </a:stretch>
        </p:blipFill>
        <p:spPr>
          <a:xfrm>
            <a:off x="3408045" y="2717165"/>
            <a:ext cx="5026025" cy="4058920"/>
          </a:xfrm>
          <a:prstGeom prst="rect">
            <a:avLst/>
          </a:prstGeom>
        </p:spPr>
      </p:pic>
      <p:pic>
        <p:nvPicPr>
          <p:cNvPr id="5" name="图片 4" descr="u=1778226821,1974584507&amp;fm=27&amp;gp=0[1]"/>
          <p:cNvPicPr>
            <a:picLocks noChangeAspect="1"/>
          </p:cNvPicPr>
          <p:nvPr/>
        </p:nvPicPr>
        <p:blipFill>
          <a:blip r:embed="rId3"/>
          <a:stretch>
            <a:fillRect/>
          </a:stretch>
        </p:blipFill>
        <p:spPr>
          <a:xfrm>
            <a:off x="742315" y="203835"/>
            <a:ext cx="7409180" cy="24561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21572" y="332636"/>
            <a:ext cx="4170025" cy="2767824"/>
          </a:xfrm>
          <a:prstGeom prst="rect">
            <a:avLst/>
          </a:prstGeom>
        </p:spPr>
      </p:pic>
      <p:pic>
        <p:nvPicPr>
          <p:cNvPr id="6" name="图片 5"/>
          <p:cNvPicPr>
            <a:picLocks noChangeAspect="1"/>
          </p:cNvPicPr>
          <p:nvPr/>
        </p:nvPicPr>
        <p:blipFill>
          <a:blip r:embed="rId2"/>
          <a:stretch>
            <a:fillRect/>
          </a:stretch>
        </p:blipFill>
        <p:spPr>
          <a:xfrm>
            <a:off x="818052" y="3211886"/>
            <a:ext cx="5175713" cy="3417658"/>
          </a:xfrm>
          <a:prstGeom prst="rect">
            <a:avLst/>
          </a:prstGeom>
        </p:spPr>
      </p:pic>
      <p:pic>
        <p:nvPicPr>
          <p:cNvPr id="2" name="图片 1" descr="3c6d55fbb2fb4316e544eba12ba4462308f7d396[1]"/>
          <p:cNvPicPr>
            <a:picLocks noChangeAspect="1"/>
          </p:cNvPicPr>
          <p:nvPr/>
        </p:nvPicPr>
        <p:blipFill>
          <a:blip r:embed="rId3"/>
          <a:stretch>
            <a:fillRect/>
          </a:stretch>
        </p:blipFill>
        <p:spPr>
          <a:xfrm>
            <a:off x="5266690" y="1130935"/>
            <a:ext cx="3748405" cy="30416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未知"/>
          <p:cNvSpPr/>
          <p:nvPr/>
        </p:nvSpPr>
        <p:spPr bwMode="auto">
          <a:xfrm>
            <a:off x="482600" y="1546225"/>
            <a:ext cx="2230438" cy="1182688"/>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686868"/>
              </a:gs>
              <a:gs pos="100000">
                <a:srgbClr val="3B3B3B"/>
              </a:gs>
            </a:gsLst>
            <a:lin ang="2700000" scaled="1"/>
          </a:gradFill>
          <a:ln>
            <a:noFill/>
          </a:ln>
          <a:effectLst>
            <a:outerShdw dist="17961" dir="2700000" algn="ctr" rotWithShape="0">
              <a:srgbClr val="3B3B3B"/>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96" name="Text Box 4"/>
          <p:cNvSpPr txBox="1">
            <a:spLocks noChangeArrowheads="1"/>
          </p:cNvSpPr>
          <p:nvPr/>
        </p:nvSpPr>
        <p:spPr bwMode="auto">
          <a:xfrm>
            <a:off x="498475" y="1900238"/>
            <a:ext cx="197326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5.摄影作品</a:t>
            </a:r>
            <a:endParaRPr lang="zh-CN" altLang="en-US" sz="2000">
              <a:solidFill>
                <a:schemeClr val="bg1"/>
              </a:solidFill>
              <a:latin typeface="华文楷体" panose="02010600040101010101" pitchFamily="2" charset="-122"/>
              <a:ea typeface="华文楷体" panose="02010600040101010101" pitchFamily="2" charset="-122"/>
            </a:endParaRPr>
          </a:p>
        </p:txBody>
      </p:sp>
      <p:grpSp>
        <p:nvGrpSpPr>
          <p:cNvPr id="33797" name="Group 5"/>
          <p:cNvGrpSpPr/>
          <p:nvPr/>
        </p:nvGrpSpPr>
        <p:grpSpPr bwMode="auto">
          <a:xfrm>
            <a:off x="2857500" y="1544638"/>
            <a:ext cx="5618163" cy="1223962"/>
            <a:chOff x="0" y="0"/>
            <a:chExt cx="3901" cy="1315"/>
          </a:xfrm>
        </p:grpSpPr>
        <p:grpSp>
          <p:nvGrpSpPr>
            <p:cNvPr id="33798" name="Group 6"/>
            <p:cNvGrpSpPr/>
            <p:nvPr/>
          </p:nvGrpSpPr>
          <p:grpSpPr bwMode="auto">
            <a:xfrm>
              <a:off x="0" y="0"/>
              <a:ext cx="3901" cy="1315"/>
              <a:chOff x="0" y="0"/>
              <a:chExt cx="5176" cy="2684"/>
            </a:xfrm>
          </p:grpSpPr>
          <p:pic>
            <p:nvPicPr>
              <p:cNvPr id="33799"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00"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3801"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lnSpc>
                  <a:spcPct val="150000"/>
                </a:lnSpc>
              </a:pPr>
              <a:r>
                <a:rPr lang="zh-CN" altLang="en-US" sz="2000" dirty="0">
                  <a:latin typeface="华文楷体" panose="02010600040101010101" pitchFamily="2" charset="-122"/>
                  <a:ea typeface="华文楷体" panose="02010600040101010101" pitchFamily="2" charset="-122"/>
                </a:rPr>
                <a:t>借助器械在感光材料上或其他介质上记录客观</a:t>
              </a:r>
              <a:endParaRPr lang="zh-CN" altLang="en-US" sz="2000" dirty="0">
                <a:latin typeface="华文楷体" panose="02010600040101010101" pitchFamily="2" charset="-122"/>
                <a:ea typeface="华文楷体" panose="02010600040101010101" pitchFamily="2" charset="-122"/>
              </a:endParaRPr>
            </a:p>
            <a:p>
              <a:pPr fontAlgn="auto">
                <a:lnSpc>
                  <a:spcPct val="150000"/>
                </a:lnSpc>
              </a:pPr>
              <a:r>
                <a:rPr lang="zh-CN" altLang="en-US" sz="2000" dirty="0">
                  <a:latin typeface="华文楷体" panose="02010600040101010101" pitchFamily="2" charset="-122"/>
                  <a:ea typeface="华文楷体" panose="02010600040101010101" pitchFamily="2" charset="-122"/>
                </a:rPr>
                <a:t>物体形象的艺术作品。</a:t>
              </a:r>
              <a:endParaRPr lang="zh-CN" altLang="en-US" sz="2000" dirty="0">
                <a:latin typeface="华文楷体" panose="02010600040101010101" pitchFamily="2" charset="-122"/>
                <a:ea typeface="华文楷体" panose="02010600040101010101" pitchFamily="2" charset="-122"/>
              </a:endParaRPr>
            </a:p>
          </p:txBody>
        </p:sp>
      </p:grpSp>
      <p:pic>
        <p:nvPicPr>
          <p:cNvPr id="14" name="图片 13"/>
          <p:cNvPicPr>
            <a:picLocks noChangeAspect="1"/>
          </p:cNvPicPr>
          <p:nvPr/>
        </p:nvPicPr>
        <p:blipFill>
          <a:blip r:embed="rId2"/>
          <a:stretch>
            <a:fillRect/>
          </a:stretch>
        </p:blipFill>
        <p:spPr>
          <a:xfrm>
            <a:off x="0" y="2032"/>
            <a:ext cx="9144000" cy="1103376"/>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5" name="图片 4"/>
          <p:cNvPicPr>
            <a:picLocks noChangeAspect="1"/>
          </p:cNvPicPr>
          <p:nvPr/>
        </p:nvPicPr>
        <p:blipFill>
          <a:blip r:embed="rId4"/>
          <a:stretch>
            <a:fillRect/>
          </a:stretch>
        </p:blipFill>
        <p:spPr>
          <a:xfrm>
            <a:off x="317818" y="3014053"/>
            <a:ext cx="4511992" cy="2533657"/>
          </a:xfrm>
          <a:prstGeom prst="rect">
            <a:avLst/>
          </a:prstGeom>
        </p:spPr>
      </p:pic>
      <p:pic>
        <p:nvPicPr>
          <p:cNvPr id="6" name="图片 5"/>
          <p:cNvPicPr>
            <a:picLocks noChangeAspect="1"/>
          </p:cNvPicPr>
          <p:nvPr/>
        </p:nvPicPr>
        <p:blipFill>
          <a:blip r:embed="rId5"/>
          <a:stretch>
            <a:fillRect/>
          </a:stretch>
        </p:blipFill>
        <p:spPr>
          <a:xfrm>
            <a:off x="5012690" y="3167409"/>
            <a:ext cx="3942080" cy="221363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未知"/>
          <p:cNvSpPr/>
          <p:nvPr/>
        </p:nvSpPr>
        <p:spPr bwMode="auto">
          <a:xfrm>
            <a:off x="539750" y="1439545"/>
            <a:ext cx="2316163" cy="2081213"/>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20" name="Text Box 4"/>
          <p:cNvSpPr txBox="1">
            <a:spLocks noChangeArrowheads="1"/>
          </p:cNvSpPr>
          <p:nvPr/>
        </p:nvSpPr>
        <p:spPr bwMode="auto">
          <a:xfrm>
            <a:off x="628650" y="2280285"/>
            <a:ext cx="203517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dirty="0">
                <a:solidFill>
                  <a:schemeClr val="bg1"/>
                </a:solidFill>
                <a:latin typeface="华文楷体" panose="02010600040101010101" pitchFamily="2" charset="-122"/>
                <a:ea typeface="华文楷体" panose="02010600040101010101" pitchFamily="2" charset="-122"/>
              </a:rPr>
              <a:t>6.视听作品</a:t>
            </a:r>
            <a:endParaRPr lang="zh-CN" altLang="en-US" sz="2000" dirty="0">
              <a:solidFill>
                <a:schemeClr val="bg1"/>
              </a:solidFill>
              <a:latin typeface="华文楷体" panose="02010600040101010101" pitchFamily="2" charset="-122"/>
              <a:ea typeface="华文楷体" panose="02010600040101010101" pitchFamily="2" charset="-122"/>
            </a:endParaRPr>
          </a:p>
        </p:txBody>
      </p:sp>
      <p:grpSp>
        <p:nvGrpSpPr>
          <p:cNvPr id="34821" name="Group 5"/>
          <p:cNvGrpSpPr/>
          <p:nvPr/>
        </p:nvGrpSpPr>
        <p:grpSpPr bwMode="auto">
          <a:xfrm>
            <a:off x="2917825" y="1439545"/>
            <a:ext cx="6043287" cy="2154238"/>
            <a:chOff x="0" y="0"/>
            <a:chExt cx="4042" cy="1315"/>
          </a:xfrm>
        </p:grpSpPr>
        <p:grpSp>
          <p:nvGrpSpPr>
            <p:cNvPr id="34822" name="Group 6"/>
            <p:cNvGrpSpPr/>
            <p:nvPr/>
          </p:nvGrpSpPr>
          <p:grpSpPr bwMode="auto">
            <a:xfrm>
              <a:off x="0" y="0"/>
              <a:ext cx="3901" cy="1315"/>
              <a:chOff x="0" y="0"/>
              <a:chExt cx="5176" cy="2684"/>
            </a:xfrm>
          </p:grpSpPr>
          <p:pic>
            <p:nvPicPr>
              <p:cNvPr id="34823"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4"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4825" name="Rectangle 9"/>
            <p:cNvSpPr>
              <a:spLocks noChangeArrowheads="1"/>
            </p:cNvSpPr>
            <p:nvPr/>
          </p:nvSpPr>
          <p:spPr bwMode="auto">
            <a:xfrm>
              <a:off x="0" y="0"/>
              <a:ext cx="4042"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fontAlgn="auto">
                <a:lnSpc>
                  <a:spcPct val="150000"/>
                </a:lnSpc>
              </a:pPr>
              <a:r>
                <a:rPr lang="zh-CN" altLang="en-US" sz="2000" dirty="0">
                  <a:latin typeface="华文楷体" panose="02010600040101010101" pitchFamily="2" charset="-122"/>
                  <a:ea typeface="华文楷体" panose="02010600040101010101" pitchFamily="2" charset="-122"/>
                </a:rPr>
                <a:t>由一系列有伴音或者无伴音的连续画面组成，</a:t>
              </a:r>
              <a:endParaRPr lang="zh-CN" altLang="en-US" sz="2000" dirty="0">
                <a:latin typeface="华文楷体" panose="02010600040101010101" pitchFamily="2" charset="-122"/>
                <a:ea typeface="华文楷体" panose="02010600040101010101" pitchFamily="2" charset="-122"/>
              </a:endParaRPr>
            </a:p>
            <a:p>
              <a:pPr algn="l" fontAlgn="auto">
                <a:lnSpc>
                  <a:spcPct val="150000"/>
                </a:lnSpc>
              </a:pPr>
              <a:r>
                <a:rPr lang="zh-CN" altLang="en-US" sz="2000" dirty="0">
                  <a:latin typeface="华文楷体" panose="02010600040101010101" pitchFamily="2" charset="-122"/>
                  <a:ea typeface="华文楷体" panose="02010600040101010101" pitchFamily="2" charset="-122"/>
                </a:rPr>
                <a:t>并且能够借助技术设备被感知的作品，</a:t>
              </a:r>
              <a:endParaRPr lang="zh-CN" altLang="en-US" sz="2000" dirty="0">
                <a:latin typeface="华文楷体" panose="02010600040101010101" pitchFamily="2" charset="-122"/>
                <a:ea typeface="华文楷体" panose="02010600040101010101" pitchFamily="2" charset="-122"/>
              </a:endParaRPr>
            </a:p>
            <a:p>
              <a:pPr algn="l" fontAlgn="auto">
                <a:lnSpc>
                  <a:spcPct val="150000"/>
                </a:lnSpc>
              </a:pPr>
              <a:r>
                <a:rPr lang="zh-CN" altLang="en-US" sz="2000" dirty="0">
                  <a:latin typeface="华文楷体" panose="02010600040101010101" pitchFamily="2" charset="-122"/>
                  <a:ea typeface="华文楷体" panose="02010600040101010101" pitchFamily="2" charset="-122"/>
                </a:rPr>
                <a:t>包括电影、电视剧及类似制作电影的方法创作的作品</a:t>
              </a:r>
              <a:endParaRPr lang="zh-CN" altLang="en-US" sz="2000" dirty="0">
                <a:latin typeface="华文楷体" panose="02010600040101010101" pitchFamily="2" charset="-122"/>
                <a:ea typeface="华文楷体" panose="02010600040101010101" pitchFamily="2" charset="-122"/>
              </a:endParaRPr>
            </a:p>
          </p:txBody>
        </p:sp>
      </p:grpSp>
      <p:pic>
        <p:nvPicPr>
          <p:cNvPr id="15" name="图片 14"/>
          <p:cNvPicPr>
            <a:picLocks noChangeAspect="1"/>
          </p:cNvPicPr>
          <p:nvPr/>
        </p:nvPicPr>
        <p:blipFill>
          <a:blip r:embed="rId2"/>
          <a:stretch>
            <a:fillRect/>
          </a:stretch>
        </p:blipFill>
        <p:spPr>
          <a:xfrm>
            <a:off x="0" y="2032"/>
            <a:ext cx="9144000" cy="1103376"/>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3" name="图片 2" descr="a2cc7cd98d1001e9e91d8908bb0e7bec54e79790[1]"/>
          <p:cNvPicPr>
            <a:picLocks noChangeAspect="1"/>
          </p:cNvPicPr>
          <p:nvPr/>
        </p:nvPicPr>
        <p:blipFill>
          <a:blip r:embed="rId4"/>
          <a:stretch>
            <a:fillRect/>
          </a:stretch>
        </p:blipFill>
        <p:spPr>
          <a:xfrm>
            <a:off x="740410" y="4057650"/>
            <a:ext cx="2920365" cy="2190115"/>
          </a:xfrm>
          <a:prstGeom prst="rect">
            <a:avLst/>
          </a:prstGeom>
        </p:spPr>
      </p:pic>
      <p:pic>
        <p:nvPicPr>
          <p:cNvPr id="4" name="图片 3" descr="8b13632762d0f703be0954cd02fa513d2697c56c[1]"/>
          <p:cNvPicPr>
            <a:picLocks noChangeAspect="1"/>
          </p:cNvPicPr>
          <p:nvPr/>
        </p:nvPicPr>
        <p:blipFill>
          <a:blip r:embed="rId5"/>
          <a:stretch>
            <a:fillRect/>
          </a:stretch>
        </p:blipFill>
        <p:spPr>
          <a:xfrm>
            <a:off x="4311650" y="3716655"/>
            <a:ext cx="4022725" cy="28721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3"/>
          <p:cNvSpPr>
            <a:spLocks noChangeArrowheads="1"/>
          </p:cNvSpPr>
          <p:nvPr/>
        </p:nvSpPr>
        <p:spPr bwMode="auto">
          <a:xfrm>
            <a:off x="828675" y="1512253"/>
            <a:ext cx="7489825" cy="1509712"/>
          </a:xfrm>
          <a:prstGeom prst="downArrowCallout">
            <a:avLst>
              <a:gd name="adj1" fmla="val 26964"/>
              <a:gd name="adj2" fmla="val 25357"/>
              <a:gd name="adj3" fmla="val 24130"/>
              <a:gd name="adj4" fmla="val 66667"/>
            </a:avLst>
          </a:prstGeom>
          <a:solidFill>
            <a:srgbClr val="5F5F5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a:solidFill>
                <a:schemeClr val="bg1"/>
              </a:solidFill>
              <a:ea typeface="黑体" panose="02010609060101010101" pitchFamily="49" charset="-122"/>
            </a:endParaRPr>
          </a:p>
          <a:p>
            <a:pPr algn="ctr"/>
            <a:endParaRPr lang="zh-CN" altLang="en-US" sz="2400">
              <a:solidFill>
                <a:schemeClr val="bg1"/>
              </a:solidFill>
              <a:ea typeface="黑体" panose="02010609060101010101" pitchFamily="49" charset="-122"/>
            </a:endParaRPr>
          </a:p>
        </p:txBody>
      </p:sp>
      <p:sp>
        <p:nvSpPr>
          <p:cNvPr id="35844" name="Text Box 4"/>
          <p:cNvSpPr txBox="1">
            <a:spLocks noChangeArrowheads="1"/>
          </p:cNvSpPr>
          <p:nvPr/>
        </p:nvSpPr>
        <p:spPr bwMode="auto">
          <a:xfrm>
            <a:off x="1794510" y="1588135"/>
            <a:ext cx="583692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solidFill>
                  <a:schemeClr val="bg1"/>
                </a:solidFill>
                <a:latin typeface="华文楷体" panose="02010600040101010101" pitchFamily="2" charset="-122"/>
                <a:ea typeface="华文楷体" panose="02010600040101010101" pitchFamily="2" charset="-122"/>
              </a:rPr>
              <a:t>7.工程设计图、产品设计图、地图、示意图等</a:t>
            </a:r>
            <a:endParaRPr lang="zh-CN" altLang="en-US" sz="2000" dirty="0">
              <a:solidFill>
                <a:schemeClr val="bg1"/>
              </a:solidFill>
              <a:latin typeface="华文楷体" panose="02010600040101010101" pitchFamily="2" charset="-122"/>
              <a:ea typeface="华文楷体" panose="02010600040101010101" pitchFamily="2" charset="-122"/>
            </a:endParaRPr>
          </a:p>
          <a:p>
            <a:pPr algn="ctr"/>
            <a:r>
              <a:rPr lang="zh-CN" altLang="en-US" sz="2000" dirty="0">
                <a:solidFill>
                  <a:schemeClr val="bg1"/>
                </a:solidFill>
                <a:latin typeface="华文楷体" panose="02010600040101010101" pitchFamily="2" charset="-122"/>
                <a:ea typeface="华文楷体" panose="02010600040101010101" pitchFamily="2" charset="-122"/>
              </a:rPr>
              <a:t>图形作品或模型作品</a:t>
            </a:r>
            <a:endParaRPr lang="zh-CN" altLang="en-US" sz="2000" dirty="0">
              <a:solidFill>
                <a:schemeClr val="bg1"/>
              </a:solidFill>
              <a:latin typeface="华文楷体" panose="02010600040101010101" pitchFamily="2" charset="-122"/>
              <a:ea typeface="华文楷体" panose="02010600040101010101" pitchFamily="2" charset="-122"/>
            </a:endParaRPr>
          </a:p>
        </p:txBody>
      </p:sp>
      <p:cxnSp>
        <p:nvCxnSpPr>
          <p:cNvPr id="35845" name="AutoShape 5"/>
          <p:cNvCxnSpPr>
            <a:cxnSpLocks noChangeShapeType="1"/>
          </p:cNvCxnSpPr>
          <p:nvPr/>
        </p:nvCxnSpPr>
        <p:spPr bwMode="auto">
          <a:xfrm flipH="1" flipV="1">
            <a:off x="6469063" y="1724025"/>
            <a:ext cx="4762" cy="441325"/>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46" name="AutoShape 6"/>
          <p:cNvCxnSpPr>
            <a:cxnSpLocks noChangeShapeType="1"/>
          </p:cNvCxnSpPr>
          <p:nvPr/>
        </p:nvCxnSpPr>
        <p:spPr bwMode="auto">
          <a:xfrm flipH="1" flipV="1">
            <a:off x="6469063" y="1724025"/>
            <a:ext cx="4762" cy="441325"/>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47" name="AutoShape 7"/>
          <p:cNvCxnSpPr>
            <a:cxnSpLocks noChangeShapeType="1"/>
          </p:cNvCxnSpPr>
          <p:nvPr/>
        </p:nvCxnSpPr>
        <p:spPr bwMode="auto">
          <a:xfrm flipH="1" flipV="1">
            <a:off x="6469063" y="1724025"/>
            <a:ext cx="4762" cy="441325"/>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48" name="AutoShape 8"/>
          <p:cNvCxnSpPr>
            <a:cxnSpLocks noChangeShapeType="1"/>
          </p:cNvCxnSpPr>
          <p:nvPr/>
        </p:nvCxnSpPr>
        <p:spPr bwMode="auto">
          <a:xfrm>
            <a:off x="6792913" y="1600200"/>
            <a:ext cx="0" cy="0"/>
          </a:xfrm>
          <a:prstGeom prst="straightConnector1">
            <a:avLst/>
          </a:prstGeom>
          <a:noFill/>
          <a:ln w="9525">
            <a:solidFill>
              <a:srgbClr val="96969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49" name="AutoShape 9"/>
          <p:cNvCxnSpPr>
            <a:cxnSpLocks noChangeShapeType="1"/>
          </p:cNvCxnSpPr>
          <p:nvPr/>
        </p:nvCxnSpPr>
        <p:spPr bwMode="auto">
          <a:xfrm>
            <a:off x="6792913" y="1600200"/>
            <a:ext cx="0" cy="0"/>
          </a:xfrm>
          <a:prstGeom prst="straightConnector1">
            <a:avLst/>
          </a:prstGeom>
          <a:noFill/>
          <a:ln w="9525">
            <a:solidFill>
              <a:srgbClr val="96969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50" name="AutoShape 10"/>
          <p:cNvSpPr>
            <a:spLocks noChangeArrowheads="1"/>
          </p:cNvSpPr>
          <p:nvPr/>
        </p:nvSpPr>
        <p:spPr bwMode="auto">
          <a:xfrm>
            <a:off x="1422400" y="3233738"/>
            <a:ext cx="2233613" cy="2809875"/>
          </a:xfrm>
          <a:prstGeom prst="roundRect">
            <a:avLst>
              <a:gd name="adj" fmla="val 10699"/>
            </a:avLst>
          </a:prstGeom>
          <a:gradFill rotWithShape="0">
            <a:gsLst>
              <a:gs pos="0">
                <a:srgbClr val="FFFFFF"/>
              </a:gs>
              <a:gs pos="100000">
                <a:srgbClr val="C0C0C0">
                  <a:alpha val="70000"/>
                </a:srgbClr>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C0C0C0"/>
            </a:extrusionClr>
            <a:contourClr>
              <a:srgbClr val="C0C0C0"/>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20000"/>
              </a:lnSpc>
              <a:buFont typeface="Times New Roman" panose="02020703060505090304" pitchFamily="18" charset="0"/>
              <a:buNone/>
            </a:pPr>
            <a:r>
              <a:rPr lang="zh-CN" altLang="en-US" sz="1000" b="1">
                <a:solidFill>
                  <a:srgbClr val="000000"/>
                </a:solidFill>
              </a:rPr>
              <a:t> </a:t>
            </a:r>
            <a:endParaRPr lang="zh-CN" altLang="en-US" sz="2000" b="1"/>
          </a:p>
        </p:txBody>
      </p:sp>
      <p:sp>
        <p:nvSpPr>
          <p:cNvPr id="35851" name="AutoShape 11"/>
          <p:cNvSpPr>
            <a:spLocks noChangeArrowheads="1"/>
          </p:cNvSpPr>
          <p:nvPr/>
        </p:nvSpPr>
        <p:spPr bwMode="auto">
          <a:xfrm>
            <a:off x="1403350" y="2754313"/>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703060505090304" pitchFamily="18" charset="0"/>
              <a:buNone/>
            </a:pPr>
            <a:r>
              <a:rPr lang="zh-CN" altLang="en-US" sz="2400">
                <a:solidFill>
                  <a:schemeClr val="bg1"/>
                </a:solidFill>
                <a:latin typeface="华文楷体" panose="02010600040101010101" pitchFamily="2" charset="-122"/>
                <a:ea typeface="华文楷体" panose="02010600040101010101" pitchFamily="2" charset="-122"/>
              </a:rPr>
              <a:t>图形作品</a:t>
            </a:r>
            <a:endParaRPr lang="zh-CN" altLang="en-US" sz="2400">
              <a:solidFill>
                <a:schemeClr val="bg1"/>
              </a:solidFill>
              <a:latin typeface="华文楷体" panose="02010600040101010101" pitchFamily="2" charset="-122"/>
              <a:ea typeface="华文楷体" panose="02010600040101010101" pitchFamily="2" charset="-122"/>
            </a:endParaRPr>
          </a:p>
        </p:txBody>
      </p:sp>
      <p:sp>
        <p:nvSpPr>
          <p:cNvPr id="35852" name="AutoShape 12"/>
          <p:cNvSpPr>
            <a:spLocks noChangeArrowheads="1"/>
          </p:cNvSpPr>
          <p:nvPr/>
        </p:nvSpPr>
        <p:spPr bwMode="auto">
          <a:xfrm>
            <a:off x="5371783" y="3159125"/>
            <a:ext cx="2233612" cy="2809875"/>
          </a:xfrm>
          <a:prstGeom prst="roundRect">
            <a:avLst>
              <a:gd name="adj" fmla="val 10699"/>
            </a:avLst>
          </a:prstGeom>
          <a:gradFill rotWithShape="0">
            <a:gsLst>
              <a:gs pos="0">
                <a:srgbClr val="FFFFFF"/>
              </a:gs>
              <a:gs pos="100000">
                <a:srgbClr val="C0C0C0">
                  <a:alpha val="70000"/>
                </a:srgbClr>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C0C0C0"/>
            </a:extrusionClr>
            <a:contourClr>
              <a:srgbClr val="C0C0C0"/>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20000"/>
              </a:lnSpc>
              <a:buFont typeface="Times New Roman" panose="02020703060505090304" pitchFamily="18" charset="0"/>
              <a:buNone/>
            </a:pPr>
            <a:r>
              <a:rPr lang="zh-CN" altLang="en-US" sz="2000" dirty="0">
                <a:latin typeface="华文楷体" panose="02010600040101010101" pitchFamily="2" charset="-122"/>
                <a:ea typeface="华文楷体" panose="02010600040101010101" pitchFamily="2" charset="-122"/>
              </a:rPr>
              <a:t>为展示、试验或者</a:t>
            </a:r>
            <a:endParaRPr lang="zh-CN" altLang="en-US" sz="2000" dirty="0">
              <a:latin typeface="华文楷体" panose="02010600040101010101" pitchFamily="2" charset="-122"/>
              <a:ea typeface="华文楷体" panose="02010600040101010101" pitchFamily="2" charset="-122"/>
            </a:endParaRPr>
          </a:p>
          <a:p>
            <a:pPr>
              <a:lnSpc>
                <a:spcPct val="120000"/>
              </a:lnSpc>
              <a:buFont typeface="Times New Roman" panose="02020703060505090304" pitchFamily="18" charset="0"/>
              <a:buNone/>
            </a:pPr>
            <a:r>
              <a:rPr lang="zh-CN" altLang="en-US" sz="2000" dirty="0">
                <a:latin typeface="华文楷体" panose="02010600040101010101" pitchFamily="2" charset="-122"/>
                <a:ea typeface="华文楷体" panose="02010600040101010101" pitchFamily="2" charset="-122"/>
              </a:rPr>
              <a:t>观测等用途，根据</a:t>
            </a:r>
            <a:endParaRPr lang="zh-CN" altLang="en-US" sz="2000" dirty="0">
              <a:latin typeface="华文楷体" panose="02010600040101010101" pitchFamily="2" charset="-122"/>
              <a:ea typeface="华文楷体" panose="02010600040101010101" pitchFamily="2" charset="-122"/>
            </a:endParaRPr>
          </a:p>
          <a:p>
            <a:pPr>
              <a:lnSpc>
                <a:spcPct val="120000"/>
              </a:lnSpc>
              <a:buFont typeface="Times New Roman" panose="02020703060505090304" pitchFamily="18" charset="0"/>
              <a:buNone/>
            </a:pPr>
            <a:r>
              <a:rPr lang="zh-CN" altLang="en-US" sz="2000" dirty="0">
                <a:latin typeface="华文楷体" panose="02010600040101010101" pitchFamily="2" charset="-122"/>
                <a:ea typeface="华文楷体" panose="02010600040101010101" pitchFamily="2" charset="-122"/>
              </a:rPr>
              <a:t>物体的形状和结构，</a:t>
            </a:r>
            <a:endParaRPr lang="zh-CN" altLang="en-US" sz="2000" dirty="0">
              <a:latin typeface="华文楷体" panose="02010600040101010101" pitchFamily="2" charset="-122"/>
              <a:ea typeface="华文楷体" panose="02010600040101010101" pitchFamily="2" charset="-122"/>
            </a:endParaRPr>
          </a:p>
          <a:p>
            <a:pPr>
              <a:lnSpc>
                <a:spcPct val="120000"/>
              </a:lnSpc>
              <a:buFont typeface="Times New Roman" panose="02020703060505090304" pitchFamily="18" charset="0"/>
              <a:buNone/>
            </a:pPr>
            <a:r>
              <a:rPr lang="zh-CN" altLang="en-US" sz="2000" dirty="0">
                <a:latin typeface="华文楷体" panose="02010600040101010101" pitchFamily="2" charset="-122"/>
                <a:ea typeface="华文楷体" panose="02010600040101010101" pitchFamily="2" charset="-122"/>
              </a:rPr>
              <a:t>按照一定的比例制</a:t>
            </a:r>
            <a:endParaRPr lang="zh-CN" altLang="en-US" sz="2000" dirty="0">
              <a:latin typeface="华文楷体" panose="02010600040101010101" pitchFamily="2" charset="-122"/>
              <a:ea typeface="华文楷体" panose="02010600040101010101" pitchFamily="2" charset="-122"/>
            </a:endParaRPr>
          </a:p>
          <a:p>
            <a:pPr>
              <a:lnSpc>
                <a:spcPct val="120000"/>
              </a:lnSpc>
              <a:buFont typeface="Times New Roman" panose="02020703060505090304" pitchFamily="18" charset="0"/>
              <a:buNone/>
            </a:pPr>
            <a:r>
              <a:rPr lang="zh-CN" altLang="en-US" sz="2000" dirty="0">
                <a:latin typeface="华文楷体" panose="02010600040101010101" pitchFamily="2" charset="-122"/>
                <a:ea typeface="华文楷体" panose="02010600040101010101" pitchFamily="2" charset="-122"/>
              </a:rPr>
              <a:t>成的立体作品。</a:t>
            </a:r>
            <a:endParaRPr lang="zh-CN" altLang="en-US" sz="2000" dirty="0">
              <a:latin typeface="华文楷体" panose="02010600040101010101" pitchFamily="2" charset="-122"/>
              <a:ea typeface="华文楷体" panose="02010600040101010101" pitchFamily="2" charset="-122"/>
            </a:endParaRPr>
          </a:p>
        </p:txBody>
      </p:sp>
      <p:sp>
        <p:nvSpPr>
          <p:cNvPr id="35853" name="AutoShape 13"/>
          <p:cNvSpPr>
            <a:spLocks noChangeArrowheads="1"/>
          </p:cNvSpPr>
          <p:nvPr/>
        </p:nvSpPr>
        <p:spPr bwMode="auto">
          <a:xfrm>
            <a:off x="5345113" y="2752725"/>
            <a:ext cx="2286000" cy="661988"/>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703060505090304" pitchFamily="18" charset="0"/>
              <a:buNone/>
            </a:pPr>
            <a:r>
              <a:rPr lang="zh-CN" altLang="en-US" sz="2400">
                <a:solidFill>
                  <a:schemeClr val="bg1"/>
                </a:solidFill>
                <a:latin typeface="华文楷体" panose="02010600040101010101" pitchFamily="2" charset="-122"/>
                <a:ea typeface="华文楷体" panose="02010600040101010101" pitchFamily="2" charset="-122"/>
              </a:rPr>
              <a:t>模型作品</a:t>
            </a:r>
            <a:endParaRPr lang="zh-CN" altLang="en-US" sz="2400">
              <a:solidFill>
                <a:schemeClr val="bg1"/>
              </a:solidFill>
              <a:latin typeface="华文楷体" panose="02010600040101010101" pitchFamily="2" charset="-122"/>
              <a:ea typeface="华文楷体" panose="02010600040101010101" pitchFamily="2" charset="-122"/>
            </a:endParaRPr>
          </a:p>
        </p:txBody>
      </p:sp>
      <p:sp>
        <p:nvSpPr>
          <p:cNvPr id="35854" name="Text Box 14"/>
          <p:cNvSpPr txBox="1">
            <a:spLocks noChangeArrowheads="1"/>
          </p:cNvSpPr>
          <p:nvPr/>
        </p:nvSpPr>
        <p:spPr bwMode="auto">
          <a:xfrm>
            <a:off x="1463675" y="3592830"/>
            <a:ext cx="2225675"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华文楷体" panose="02010600040101010101" pitchFamily="2" charset="-122"/>
                <a:ea typeface="华文楷体" panose="02010600040101010101" pitchFamily="2" charset="-122"/>
              </a:rPr>
              <a:t>为施工、生产绘制</a:t>
            </a:r>
            <a:endParaRPr lang="zh-CN" altLang="en-US"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的工程设计图、产品设计图以及反映地理现象、说明事物原理或者结构的地图、示意图等作品。</a:t>
            </a:r>
            <a:endParaRPr lang="zh-CN" altLang="en-US" sz="2000" dirty="0">
              <a:latin typeface="华文楷体" panose="02010600040101010101" pitchFamily="2" charset="-122"/>
              <a:ea typeface="华文楷体" panose="02010600040101010101" pitchFamily="2" charset="-122"/>
            </a:endParaRPr>
          </a:p>
        </p:txBody>
      </p:sp>
      <p:pic>
        <p:nvPicPr>
          <p:cNvPr id="20" name="图片 19"/>
          <p:cNvPicPr>
            <a:picLocks noChangeAspect="1"/>
          </p:cNvPicPr>
          <p:nvPr/>
        </p:nvPicPr>
        <p:blipFill>
          <a:blip r:embed="rId1"/>
          <a:stretch>
            <a:fillRect/>
          </a:stretch>
        </p:blipFill>
        <p:spPr>
          <a:xfrm>
            <a:off x="0" y="2032"/>
            <a:ext cx="9144000" cy="1103376"/>
          </a:xfrm>
          <a:prstGeom prst="rect">
            <a:avLst/>
          </a:prstGeom>
        </p:spPr>
      </p:pic>
      <p:pic>
        <p:nvPicPr>
          <p:cNvPr id="21" name="图片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42ac65c10385343b372a2449913b07eca808811[2]"/>
          <p:cNvPicPr>
            <a:picLocks noChangeAspect="1"/>
          </p:cNvPicPr>
          <p:nvPr/>
        </p:nvPicPr>
        <p:blipFill>
          <a:blip r:embed="rId1"/>
          <a:stretch>
            <a:fillRect/>
          </a:stretch>
        </p:blipFill>
        <p:spPr>
          <a:xfrm>
            <a:off x="3317240" y="2237105"/>
            <a:ext cx="5791200" cy="3999230"/>
          </a:xfrm>
          <a:prstGeom prst="rect">
            <a:avLst/>
          </a:prstGeom>
        </p:spPr>
      </p:pic>
      <p:pic>
        <p:nvPicPr>
          <p:cNvPr id="5" name="图片 4" descr="timg[1]"/>
          <p:cNvPicPr>
            <a:picLocks noChangeAspect="1"/>
          </p:cNvPicPr>
          <p:nvPr/>
        </p:nvPicPr>
        <p:blipFill>
          <a:blip r:embed="rId2"/>
          <a:stretch>
            <a:fillRect/>
          </a:stretch>
        </p:blipFill>
        <p:spPr>
          <a:xfrm>
            <a:off x="309880" y="3980180"/>
            <a:ext cx="3007360" cy="2256155"/>
          </a:xfrm>
          <a:prstGeom prst="rect">
            <a:avLst/>
          </a:prstGeom>
        </p:spPr>
      </p:pic>
      <p:pic>
        <p:nvPicPr>
          <p:cNvPr id="6" name="图片 5" descr="0e2442a7d933c895a53dc75cdd1373f082020051[1]"/>
          <p:cNvPicPr>
            <a:picLocks noChangeAspect="1"/>
          </p:cNvPicPr>
          <p:nvPr/>
        </p:nvPicPr>
        <p:blipFill>
          <a:blip r:embed="rId3"/>
          <a:stretch>
            <a:fillRect/>
          </a:stretch>
        </p:blipFill>
        <p:spPr>
          <a:xfrm>
            <a:off x="397510" y="329565"/>
            <a:ext cx="4163695" cy="33299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2032"/>
            <a:ext cx="9144000" cy="110337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标题 22529"/>
          <p:cNvSpPr>
            <a:spLocks noGrp="1"/>
          </p:cNvSpPr>
          <p:nvPr>
            <p:ph type="title"/>
          </p:nvPr>
        </p:nvSpPr>
        <p:spPr>
          <a:xfrm>
            <a:off x="608330" y="1146318"/>
            <a:ext cx="5772150" cy="628650"/>
          </a:xfrm>
        </p:spPr>
        <p:txBody>
          <a:bodyPr vert="horz" lIns="69056" tIns="34529" rIns="69056" bIns="34529" rtlCol="0" anchor="ctr">
            <a:normAutofit/>
          </a:bodyPr>
          <a:lstStyle/>
          <a:p>
            <a:r>
              <a:rPr lang="zh-CN" altLang="en-US" sz="2400" dirty="0">
                <a:ea typeface="黑体" panose="02010609060101010101" pitchFamily="49" charset="-122"/>
              </a:rPr>
              <a:t>二、智力成果</a:t>
            </a:r>
            <a:endParaRPr lang="zh-CN" altLang="en-US" sz="2400" dirty="0">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5335269" y="4089733"/>
            <a:ext cx="3165853" cy="2532682"/>
          </a:xfrm>
          <a:prstGeom prst="rect">
            <a:avLst/>
          </a:prstGeom>
        </p:spPr>
      </p:pic>
      <p:pic>
        <p:nvPicPr>
          <p:cNvPr id="3" name="图片 2"/>
          <p:cNvPicPr>
            <a:picLocks noChangeAspect="1"/>
          </p:cNvPicPr>
          <p:nvPr/>
        </p:nvPicPr>
        <p:blipFill>
          <a:blip r:embed="rId4"/>
          <a:stretch>
            <a:fillRect/>
          </a:stretch>
        </p:blipFill>
        <p:spPr>
          <a:xfrm>
            <a:off x="2023242" y="4138295"/>
            <a:ext cx="3312160" cy="2484120"/>
          </a:xfrm>
          <a:prstGeom prst="rect">
            <a:avLst/>
          </a:prstGeom>
        </p:spPr>
      </p:pic>
      <p:pic>
        <p:nvPicPr>
          <p:cNvPr id="4" name="图片 3"/>
          <p:cNvPicPr>
            <a:picLocks noChangeAspect="1"/>
          </p:cNvPicPr>
          <p:nvPr/>
        </p:nvPicPr>
        <p:blipFill>
          <a:blip r:embed="rId5"/>
          <a:stretch>
            <a:fillRect/>
          </a:stretch>
        </p:blipFill>
        <p:spPr>
          <a:xfrm>
            <a:off x="4730750" y="1181465"/>
            <a:ext cx="3942080" cy="2956560"/>
          </a:xfrm>
          <a:prstGeom prst="rect">
            <a:avLst/>
          </a:prstGeom>
        </p:spPr>
      </p:pic>
      <p:pic>
        <p:nvPicPr>
          <p:cNvPr id="10" name="图片 9"/>
          <p:cNvPicPr>
            <a:picLocks noChangeAspect="1"/>
          </p:cNvPicPr>
          <p:nvPr/>
        </p:nvPicPr>
        <p:blipFill>
          <a:blip r:embed="rId6"/>
          <a:stretch>
            <a:fillRect/>
          </a:stretch>
        </p:blipFill>
        <p:spPr>
          <a:xfrm>
            <a:off x="1256665" y="3100705"/>
            <a:ext cx="2900045" cy="1942465"/>
          </a:xfrm>
          <a:prstGeom prst="rect">
            <a:avLst/>
          </a:prstGeom>
        </p:spPr>
      </p:pic>
      <p:sp>
        <p:nvSpPr>
          <p:cNvPr id="5" name="文本框 4"/>
          <p:cNvSpPr txBox="1"/>
          <p:nvPr/>
        </p:nvSpPr>
        <p:spPr>
          <a:xfrm>
            <a:off x="798195" y="1641475"/>
            <a:ext cx="3358515" cy="1599565"/>
          </a:xfrm>
          <a:prstGeom prst="rect">
            <a:avLst/>
          </a:prstGeom>
        </p:spPr>
        <p:txBody>
          <a:bodyPr vert="horz" wrap="square" lIns="91440" tIns="45720" rIns="91440" bIns="45720" rtlCol="0" anchor="t">
            <a:spAutoFit/>
          </a:bodyPr>
          <a:p>
            <a:pPr marL="0" indent="0" algn="l" defTabSz="342900" fontAlgn="base">
              <a:lnSpc>
                <a:spcPct val="150000"/>
              </a:lnSpc>
              <a:spcBef>
                <a:spcPct val="20000"/>
              </a:spcBef>
              <a:spcAft>
                <a:spcPct val="0"/>
              </a:spcAft>
              <a:buNone/>
            </a:pPr>
            <a:r>
              <a:rPr lang="en-US" altLang="zh-CN" sz="2000" b="1" dirty="0">
                <a:solidFill>
                  <a:srgbClr val="FF0000"/>
                </a:solidFill>
                <a:latin typeface="华文楷体" panose="02010600040101010101" pitchFamily="2" charset="-122"/>
                <a:ea typeface="华文楷体" panose="02010600040101010101" pitchFamily="2" charset="-122"/>
                <a:sym typeface="+mn-ea"/>
              </a:rPr>
              <a:t>1</a:t>
            </a:r>
            <a:r>
              <a:rPr lang="zh-CN" altLang="en-US" sz="2000" b="1" dirty="0">
                <a:solidFill>
                  <a:srgbClr val="FF0000"/>
                </a:solidFill>
                <a:latin typeface="华文楷体" panose="02010600040101010101" pitchFamily="2" charset="-122"/>
                <a:ea typeface="华文楷体" panose="02010600040101010101" pitchFamily="2" charset="-122"/>
                <a:sym typeface="+mn-ea"/>
              </a:rPr>
              <a:t>、人类创作</a:t>
            </a:r>
            <a:endParaRPr lang="zh-CN" altLang="en-US" sz="2000" b="1" dirty="0">
              <a:solidFill>
                <a:srgbClr val="FF0000"/>
              </a:solidFill>
              <a:latin typeface="华文楷体" panose="02010600040101010101" pitchFamily="2" charset="-122"/>
              <a:ea typeface="华文楷体" panose="02010600040101010101" pitchFamily="2" charset="-122"/>
              <a:sym typeface="+mn-ea"/>
            </a:endParaRPr>
          </a:p>
          <a:p>
            <a:pPr marL="0" indent="0" algn="l" defTabSz="342900" fontAlgn="base">
              <a:lnSpc>
                <a:spcPct val="150000"/>
              </a:lnSpc>
              <a:spcBef>
                <a:spcPct val="20000"/>
              </a:spcBef>
              <a:spcAft>
                <a:spcPct val="0"/>
              </a:spcAft>
              <a:buNone/>
            </a:pPr>
            <a:r>
              <a:rPr lang="en-US" altLang="zh-CN" sz="2000" b="1" dirty="0">
                <a:solidFill>
                  <a:srgbClr val="FF0000"/>
                </a:solidFill>
                <a:latin typeface="华文楷体" panose="02010600040101010101" pitchFamily="2" charset="-122"/>
                <a:ea typeface="华文楷体" panose="02010600040101010101" pitchFamily="2" charset="-122"/>
                <a:sym typeface="+mn-ea"/>
              </a:rPr>
              <a:t>2</a:t>
            </a:r>
            <a:r>
              <a:rPr lang="zh-CN" altLang="en-US" sz="2000" b="1" dirty="0">
                <a:solidFill>
                  <a:srgbClr val="FF0000"/>
                </a:solidFill>
                <a:latin typeface="华文楷体" panose="02010600040101010101" pitchFamily="2" charset="-122"/>
                <a:ea typeface="华文楷体" panose="02010600040101010101" pitchFamily="2" charset="-122"/>
                <a:sym typeface="+mn-ea"/>
              </a:rPr>
              <a:t>、反映一定的思想情感</a:t>
            </a:r>
            <a:endParaRPr lang="zh-CN" altLang="en-US" sz="2000" b="1" dirty="0">
              <a:solidFill>
                <a:srgbClr val="FF0000"/>
              </a:solidFill>
              <a:latin typeface="华文楷体" panose="02010600040101010101" pitchFamily="2" charset="-122"/>
              <a:ea typeface="华文楷体" panose="02010600040101010101" pitchFamily="2" charset="-122"/>
              <a:sym typeface="+mn-ea"/>
            </a:endParaRPr>
          </a:p>
          <a:p>
            <a:pPr marL="0" indent="0" algn="l" defTabSz="342900" fontAlgn="base">
              <a:lnSpc>
                <a:spcPct val="150000"/>
              </a:lnSpc>
              <a:spcBef>
                <a:spcPct val="20000"/>
              </a:spcBef>
              <a:spcAft>
                <a:spcPct val="0"/>
              </a:spcAft>
              <a:buNone/>
            </a:pPr>
            <a:r>
              <a:rPr lang="en-US" altLang="zh-CN" sz="2000" b="1" dirty="0">
                <a:solidFill>
                  <a:srgbClr val="FF0000"/>
                </a:solidFill>
                <a:latin typeface="华文楷体" panose="02010600040101010101" pitchFamily="2" charset="-122"/>
                <a:ea typeface="华文楷体" panose="02010600040101010101" pitchFamily="2" charset="-122"/>
                <a:sym typeface="+mn-ea"/>
              </a:rPr>
              <a:t>3</a:t>
            </a:r>
            <a:r>
              <a:rPr lang="zh-CN" altLang="en-US" sz="2000" b="1" dirty="0">
                <a:solidFill>
                  <a:srgbClr val="FF0000"/>
                </a:solidFill>
                <a:latin typeface="华文楷体" panose="02010600040101010101" pitchFamily="2" charset="-122"/>
                <a:ea typeface="华文楷体" panose="02010600040101010101" pitchFamily="2" charset="-122"/>
                <a:sym typeface="+mn-ea"/>
              </a:rPr>
              <a:t>、具有一定的客观表达形式</a:t>
            </a:r>
            <a:endParaRPr lang="zh-CN" altLang="en-US" sz="2000" b="1" dirty="0" smtClean="0">
              <a:solidFill>
                <a:srgbClr val="FF0000"/>
              </a:solidFill>
              <a:latin typeface="华文楷体" panose="02010600040101010101" pitchFamily="2" charset="-122"/>
              <a:ea typeface="华文楷体" panose="02010600040101010101" pitchFamily="2" charset="-122"/>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未知"/>
          <p:cNvSpPr/>
          <p:nvPr/>
        </p:nvSpPr>
        <p:spPr bwMode="auto">
          <a:xfrm>
            <a:off x="601980" y="1779905"/>
            <a:ext cx="2316480" cy="1308735"/>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20" name="Text Box 4"/>
          <p:cNvSpPr txBox="1">
            <a:spLocks noChangeArrowheads="1"/>
          </p:cNvSpPr>
          <p:nvPr/>
        </p:nvSpPr>
        <p:spPr bwMode="auto">
          <a:xfrm>
            <a:off x="629046" y="2212388"/>
            <a:ext cx="203517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000" dirty="0">
                <a:solidFill>
                  <a:schemeClr val="bg1"/>
                </a:solidFill>
                <a:latin typeface="华文楷体" panose="02010600040101010101" pitchFamily="2" charset="-122"/>
                <a:ea typeface="华文楷体" panose="02010600040101010101" pitchFamily="2" charset="-122"/>
              </a:rPr>
              <a:t>8</a:t>
            </a:r>
            <a:r>
              <a:rPr lang="zh-CN" altLang="en-US" sz="2000" dirty="0">
                <a:solidFill>
                  <a:schemeClr val="bg1"/>
                </a:solidFill>
                <a:latin typeface="华文楷体" panose="02010600040101010101" pitchFamily="2" charset="-122"/>
                <a:ea typeface="华文楷体" panose="02010600040101010101" pitchFamily="2" charset="-122"/>
              </a:rPr>
              <a:t>.其他作品</a:t>
            </a:r>
            <a:endParaRPr lang="zh-CN" altLang="en-US" sz="2000" dirty="0">
              <a:solidFill>
                <a:schemeClr val="bg1"/>
              </a:solidFill>
              <a:latin typeface="华文楷体" panose="02010600040101010101" pitchFamily="2" charset="-122"/>
              <a:ea typeface="华文楷体" panose="02010600040101010101" pitchFamily="2" charset="-122"/>
            </a:endParaRPr>
          </a:p>
        </p:txBody>
      </p:sp>
      <p:grpSp>
        <p:nvGrpSpPr>
          <p:cNvPr id="34821" name="Group 5"/>
          <p:cNvGrpSpPr/>
          <p:nvPr/>
        </p:nvGrpSpPr>
        <p:grpSpPr bwMode="auto">
          <a:xfrm>
            <a:off x="2980055" y="1779905"/>
            <a:ext cx="5759450" cy="1308735"/>
            <a:chOff x="0" y="0"/>
            <a:chExt cx="3901" cy="1315"/>
          </a:xfrm>
        </p:grpSpPr>
        <p:grpSp>
          <p:nvGrpSpPr>
            <p:cNvPr id="34822" name="Group 6"/>
            <p:cNvGrpSpPr/>
            <p:nvPr/>
          </p:nvGrpSpPr>
          <p:grpSpPr bwMode="auto">
            <a:xfrm>
              <a:off x="0" y="0"/>
              <a:ext cx="3901" cy="1315"/>
              <a:chOff x="0" y="0"/>
              <a:chExt cx="5176" cy="2684"/>
            </a:xfrm>
          </p:grpSpPr>
          <p:pic>
            <p:nvPicPr>
              <p:cNvPr id="34823"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4"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4825"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150000"/>
                </a:lnSpc>
              </a:pPr>
              <a:r>
                <a:rPr lang="zh-CN" altLang="en-US" sz="2000" dirty="0">
                  <a:latin typeface="华文楷体" panose="02010600040101010101" pitchFamily="2" charset="-122"/>
                  <a:ea typeface="华文楷体" panose="02010600040101010101" pitchFamily="2" charset="-122"/>
                </a:rPr>
                <a:t>兜底条款</a:t>
              </a:r>
              <a:endParaRPr lang="en-US" altLang="zh-CN" sz="2000" dirty="0">
                <a:latin typeface="华文楷体" panose="02010600040101010101" pitchFamily="2" charset="-122"/>
                <a:ea typeface="华文楷体" panose="02010600040101010101" pitchFamily="2" charset="-122"/>
              </a:endParaRPr>
            </a:p>
            <a:p>
              <a:pPr algn="l">
                <a:lnSpc>
                  <a:spcPct val="150000"/>
                </a:lnSpc>
              </a:pPr>
              <a:r>
                <a:rPr lang="zh-CN" altLang="en-US" sz="2000" dirty="0">
                  <a:latin typeface="华文楷体" panose="02010600040101010101" pitchFamily="2" charset="-122"/>
                  <a:ea typeface="华文楷体" panose="02010600040101010101" pitchFamily="2" charset="-122"/>
                </a:rPr>
                <a:t>限制条件：符合作品特征</a:t>
              </a:r>
              <a:endParaRPr lang="zh-CN" altLang="en-US" sz="2000" dirty="0">
                <a:latin typeface="华文楷体" panose="02010600040101010101" pitchFamily="2" charset="-122"/>
                <a:ea typeface="华文楷体" panose="02010600040101010101" pitchFamily="2" charset="-122"/>
              </a:endParaRPr>
            </a:p>
          </p:txBody>
        </p:sp>
      </p:grpSp>
      <p:pic>
        <p:nvPicPr>
          <p:cNvPr id="15" name="图片 14"/>
          <p:cNvPicPr>
            <a:picLocks noChangeAspect="1"/>
          </p:cNvPicPr>
          <p:nvPr/>
        </p:nvPicPr>
        <p:blipFill>
          <a:blip r:embed="rId2"/>
          <a:stretch>
            <a:fillRect/>
          </a:stretch>
        </p:blipFill>
        <p:spPr>
          <a:xfrm>
            <a:off x="0" y="2032"/>
            <a:ext cx="9144000" cy="1103376"/>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3" name="文本框 2"/>
          <p:cNvSpPr txBox="1"/>
          <p:nvPr/>
        </p:nvSpPr>
        <p:spPr>
          <a:xfrm>
            <a:off x="629285" y="3699510"/>
            <a:ext cx="7984490" cy="1999615"/>
          </a:xfrm>
          <a:prstGeom prst="rect">
            <a:avLst/>
          </a:prstGeom>
        </p:spPr>
        <p:txBody>
          <a:bodyPr vert="horz" wrap="square" lIns="91440" tIns="45720" rIns="91440" bIns="45720" rtlCol="0" anchor="t">
            <a:spAutoFit/>
          </a:bodyPr>
          <a:p>
            <a:pPr marL="0" indent="0" algn="l" defTabSz="342900" fontAlgn="base">
              <a:lnSpc>
                <a:spcPct val="150000"/>
              </a:lnSpc>
              <a:spcBef>
                <a:spcPct val="20000"/>
              </a:spcBef>
              <a:spcAft>
                <a:spcPct val="0"/>
              </a:spcAft>
              <a:buNone/>
            </a:pPr>
            <a:r>
              <a:rPr lang="zh-CN" altLang="en-US" sz="2000" dirty="0" smtClean="0">
                <a:latin typeface="华文楷体" panose="02010600040101010101" pitchFamily="2" charset="-122"/>
                <a:ea typeface="华文楷体" panose="02010600040101010101" pitchFamily="2" charset="-122"/>
                <a:cs typeface="华文楷体" panose="02010600040101010101" pitchFamily="2" charset="-122"/>
              </a:rPr>
              <a:t>能否作为著作权所称的其他作品，必须由法律、行政法规规定，不能由其他规范性文件规定，以保证法律的统一，故法院在著作权法第三条规定的法定作品类型之外，无权设定其他作品类型。</a:t>
            </a:r>
            <a:endParaRPr lang="zh-CN" altLang="en-US" sz="2000" dirty="0" smtClean="0">
              <a:latin typeface="华文楷体" panose="02010600040101010101" pitchFamily="2" charset="-122"/>
              <a:ea typeface="华文楷体" panose="02010600040101010101" pitchFamily="2" charset="-122"/>
              <a:cs typeface="华文楷体" panose="02010600040101010101" pitchFamily="2" charset="-122"/>
            </a:endParaRPr>
          </a:p>
          <a:p>
            <a:pPr marL="0" indent="0" algn="r" defTabSz="342900" fontAlgn="base">
              <a:lnSpc>
                <a:spcPct val="150000"/>
              </a:lnSpc>
              <a:spcBef>
                <a:spcPct val="20000"/>
              </a:spcBef>
              <a:spcAft>
                <a:spcPct val="0"/>
              </a:spcAft>
              <a:buNone/>
            </a:pPr>
            <a:r>
              <a:rPr lang="en-US" altLang="zh-CN" sz="2000" dirty="0" smtClean="0">
                <a:latin typeface="华文楷体" panose="02010600040101010101" pitchFamily="2" charset="-122"/>
                <a:ea typeface="华文楷体" panose="02010600040101010101" pitchFamily="2" charset="-122"/>
                <a:cs typeface="华文楷体" panose="02010600040101010101" pitchFamily="2" charset="-122"/>
              </a:rPr>
              <a:t>——（2015）京知民终字第1818号</a:t>
            </a:r>
            <a:endParaRPr lang="en-US" altLang="zh-CN" sz="2000" dirty="0" smtClean="0">
              <a:latin typeface="华文楷体" panose="02010600040101010101" pitchFamily="2" charset="-122"/>
              <a:ea typeface="华文楷体" panose="02010600040101010101" pitchFamily="2" charset="-122"/>
              <a:cs typeface="华文楷体" panose="0201060004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未知"/>
          <p:cNvSpPr/>
          <p:nvPr/>
        </p:nvSpPr>
        <p:spPr bwMode="auto">
          <a:xfrm>
            <a:off x="586105" y="2857818"/>
            <a:ext cx="2228850" cy="1462087"/>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892" name="Text Box 4"/>
          <p:cNvSpPr txBox="1">
            <a:spLocks noChangeArrowheads="1"/>
          </p:cNvSpPr>
          <p:nvPr/>
        </p:nvSpPr>
        <p:spPr bwMode="auto">
          <a:xfrm>
            <a:off x="586105" y="3370580"/>
            <a:ext cx="16281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chemeClr val="bg1"/>
                </a:solidFill>
                <a:latin typeface="华文楷体" panose="02010600040101010101" pitchFamily="2" charset="-122"/>
                <a:ea typeface="华文楷体" panose="02010600040101010101" pitchFamily="2" charset="-122"/>
              </a:rPr>
              <a:t>1</a:t>
            </a:r>
            <a:r>
              <a:rPr lang="zh-CN" altLang="en-US" sz="2000" dirty="0">
                <a:solidFill>
                  <a:schemeClr val="bg1"/>
                </a:solidFill>
                <a:latin typeface="华文楷体" panose="02010600040101010101" pitchFamily="2" charset="-122"/>
                <a:ea typeface="华文楷体" panose="02010600040101010101" pitchFamily="2" charset="-122"/>
              </a:rPr>
              <a:t>.计算机软件</a:t>
            </a:r>
            <a:endParaRPr lang="zh-CN" altLang="en-US" dirty="0">
              <a:solidFill>
                <a:schemeClr val="bg1"/>
              </a:solidFill>
              <a:latin typeface="华文楷体" panose="02010600040101010101" pitchFamily="2" charset="-122"/>
              <a:ea typeface="华文楷体" panose="02010600040101010101" pitchFamily="2" charset="-122"/>
            </a:endParaRPr>
          </a:p>
        </p:txBody>
      </p:sp>
      <p:grpSp>
        <p:nvGrpSpPr>
          <p:cNvPr id="37893" name="Group 5"/>
          <p:cNvGrpSpPr/>
          <p:nvPr/>
        </p:nvGrpSpPr>
        <p:grpSpPr bwMode="auto">
          <a:xfrm>
            <a:off x="2990850" y="1760538"/>
            <a:ext cx="5614988" cy="1728787"/>
            <a:chOff x="0" y="0"/>
            <a:chExt cx="3901" cy="1315"/>
          </a:xfrm>
        </p:grpSpPr>
        <p:grpSp>
          <p:nvGrpSpPr>
            <p:cNvPr id="37894" name="Group 6"/>
            <p:cNvGrpSpPr/>
            <p:nvPr/>
          </p:nvGrpSpPr>
          <p:grpSpPr bwMode="auto">
            <a:xfrm>
              <a:off x="0" y="0"/>
              <a:ext cx="3901" cy="1315"/>
              <a:chOff x="0" y="0"/>
              <a:chExt cx="5176" cy="2684"/>
            </a:xfrm>
          </p:grpSpPr>
          <p:pic>
            <p:nvPicPr>
              <p:cNvPr id="37895"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6"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7897"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）计算机程序是指为了得到某种结果而可以</a:t>
              </a:r>
              <a:endParaRPr lang="zh-CN" altLang="en-US"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由计算机等具有信息处理功能的装置执行的代码</a:t>
              </a:r>
              <a:endParaRPr lang="zh-CN" altLang="en-US"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化指令序列，或者可被自动转换成代码化指令序</a:t>
              </a:r>
              <a:endParaRPr lang="zh-CN" altLang="en-US"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列的符号化指令序列或者符号化语言序列。</a:t>
              </a:r>
              <a:endParaRPr lang="zh-CN" altLang="en-US" sz="2000" dirty="0">
                <a:latin typeface="华文楷体" panose="02010600040101010101" pitchFamily="2" charset="-122"/>
                <a:ea typeface="华文楷体" panose="02010600040101010101" pitchFamily="2" charset="-122"/>
              </a:endParaRPr>
            </a:p>
          </p:txBody>
        </p:sp>
      </p:grpSp>
      <p:grpSp>
        <p:nvGrpSpPr>
          <p:cNvPr id="37898" name="Group 10"/>
          <p:cNvGrpSpPr/>
          <p:nvPr/>
        </p:nvGrpSpPr>
        <p:grpSpPr bwMode="auto">
          <a:xfrm>
            <a:off x="2987675" y="3769043"/>
            <a:ext cx="5616575" cy="1730375"/>
            <a:chOff x="0" y="0"/>
            <a:chExt cx="3901" cy="1315"/>
          </a:xfrm>
        </p:grpSpPr>
        <p:grpSp>
          <p:nvGrpSpPr>
            <p:cNvPr id="37899" name="Group 11"/>
            <p:cNvGrpSpPr/>
            <p:nvPr/>
          </p:nvGrpSpPr>
          <p:grpSpPr bwMode="auto">
            <a:xfrm>
              <a:off x="0" y="0"/>
              <a:ext cx="3901" cy="1315"/>
              <a:chOff x="0" y="0"/>
              <a:chExt cx="5176" cy="2684"/>
            </a:xfrm>
          </p:grpSpPr>
          <p:pic>
            <p:nvPicPr>
              <p:cNvPr id="37900"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901" name="Text Box 13"/>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7902" name="Rectangle 14"/>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dirty="0">
                  <a:latin typeface="华文楷体" panose="02010600040101010101" pitchFamily="2" charset="-122"/>
                  <a:ea typeface="华文楷体" panose="02010600040101010101" pitchFamily="2" charset="-122"/>
                </a:rPr>
                <a:t>（2）文档是指用自然语言或形式化语言所编写</a:t>
              </a:r>
              <a:endParaRPr lang="zh-CN" altLang="en-US"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的文字资料和图表，用来描述内容、组成、设计</a:t>
              </a:r>
              <a:endParaRPr lang="zh-CN" altLang="en-US"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、功能规格、开发情况、测试结果及使用方法。</a:t>
              </a:r>
              <a:endParaRPr lang="zh-CN" altLang="en-US" sz="2000" dirty="0">
                <a:latin typeface="华文楷体" panose="02010600040101010101" pitchFamily="2" charset="-122"/>
                <a:ea typeface="华文楷体" panose="02010600040101010101" pitchFamily="2" charset="-122"/>
              </a:endParaRPr>
            </a:p>
            <a:p>
              <a:endParaRPr lang="zh-CN" altLang="en-US" sz="2000" dirty="0"/>
            </a:p>
          </p:txBody>
        </p:sp>
      </p:grpSp>
      <p:sp>
        <p:nvSpPr>
          <p:cNvPr id="37903" name="Text Box 15"/>
          <p:cNvSpPr txBox="1">
            <a:spLocks noChangeArrowheads="1"/>
          </p:cNvSpPr>
          <p:nvPr/>
        </p:nvSpPr>
        <p:spPr bwMode="auto">
          <a:xfrm>
            <a:off x="431800" y="6053138"/>
            <a:ext cx="373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华文楷体" panose="02010600040101010101" pitchFamily="2" charset="-122"/>
                <a:ea typeface="华文楷体" panose="02010600040101010101" pitchFamily="2" charset="-122"/>
              </a:rPr>
              <a:t>《关于软件著作权保护的意见》</a:t>
            </a:r>
            <a:endParaRPr lang="zh-CN" altLang="en-US" sz="2000">
              <a:latin typeface="华文楷体" panose="02010600040101010101" pitchFamily="2" charset="-122"/>
              <a:ea typeface="华文楷体" panose="02010600040101010101" pitchFamily="2" charset="-122"/>
              <a:hlinkClick r:id="rId2" action="ppaction://hlinkfile"/>
            </a:endParaRPr>
          </a:p>
        </p:txBody>
      </p:sp>
      <p:sp>
        <p:nvSpPr>
          <p:cNvPr id="37904" name="Text Box 16"/>
          <p:cNvSpPr txBox="1">
            <a:spLocks noChangeArrowheads="1"/>
          </p:cNvSpPr>
          <p:nvPr/>
        </p:nvSpPr>
        <p:spPr bwMode="auto">
          <a:xfrm>
            <a:off x="444500" y="5586413"/>
            <a:ext cx="39624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《计算机软件保护条例》（</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sym typeface="+mn-ea"/>
              </a:rPr>
              <a:t>2013</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sym typeface="+mn-ea"/>
              </a:rPr>
              <a:t>）</a:t>
            </a:r>
            <a:endParaRPr lang="zh-CN" altLang="en-US" sz="2000"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pic>
        <p:nvPicPr>
          <p:cNvPr id="19" name="图片 18"/>
          <p:cNvPicPr>
            <a:picLocks noChangeAspect="1"/>
          </p:cNvPicPr>
          <p:nvPr/>
        </p:nvPicPr>
        <p:blipFill>
          <a:blip r:embed="rId3"/>
          <a:stretch>
            <a:fillRect/>
          </a:stretch>
        </p:blipFill>
        <p:spPr>
          <a:xfrm>
            <a:off x="0" y="2032"/>
            <a:ext cx="9144000" cy="110337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1" name="标题 7169"/>
          <p:cNvSpPr>
            <a:spLocks noGrp="1"/>
          </p:cNvSpPr>
          <p:nvPr>
            <p:ph type="title"/>
          </p:nvPr>
        </p:nvSpPr>
        <p:spPr>
          <a:xfrm>
            <a:off x="698342" y="1104345"/>
            <a:ext cx="5945981" cy="709136"/>
          </a:xfrm>
          <a:ln w="9525">
            <a:noFill/>
            <a:miter/>
          </a:ln>
        </p:spPr>
        <p:txBody>
          <a:bodyPr anchor="ctr"/>
          <a:lstStyle/>
          <a:p>
            <a:pPr algn="l"/>
            <a:r>
              <a:rPr lang="zh-CN" altLang="en-US" sz="2400" dirty="0">
                <a:ea typeface="黑体" panose="02010609060101010101" pitchFamily="49" charset="-122"/>
              </a:rPr>
              <a:t>二、特殊作品</a:t>
            </a:r>
            <a:endParaRPr lang="zh-CN" altLang="en-US" sz="2400" dirty="0">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未知"/>
          <p:cNvSpPr/>
          <p:nvPr/>
        </p:nvSpPr>
        <p:spPr bwMode="auto">
          <a:xfrm>
            <a:off x="465138" y="1730375"/>
            <a:ext cx="2230437" cy="1182688"/>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686868"/>
              </a:gs>
              <a:gs pos="100000">
                <a:srgbClr val="3B3B3B"/>
              </a:gs>
            </a:gsLst>
            <a:lin ang="2700000" scaled="1"/>
          </a:gradFill>
          <a:ln>
            <a:noFill/>
          </a:ln>
          <a:effectLst>
            <a:outerShdw dist="17961" dir="2700000" algn="ctr" rotWithShape="0">
              <a:srgbClr val="3B3B3B"/>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12" name="Text Box 4"/>
          <p:cNvSpPr txBox="1">
            <a:spLocks noChangeArrowheads="1"/>
          </p:cNvSpPr>
          <p:nvPr/>
        </p:nvSpPr>
        <p:spPr bwMode="auto">
          <a:xfrm>
            <a:off x="785813" y="1931988"/>
            <a:ext cx="137414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chemeClr val="bg1"/>
                </a:solidFill>
                <a:latin typeface="华文楷体" panose="02010600040101010101" pitchFamily="2" charset="-122"/>
                <a:ea typeface="华文楷体" panose="02010600040101010101" pitchFamily="2" charset="-122"/>
              </a:rPr>
              <a:t>2</a:t>
            </a:r>
            <a:r>
              <a:rPr lang="zh-CN" altLang="en-US" sz="2000" dirty="0">
                <a:solidFill>
                  <a:schemeClr val="bg1"/>
                </a:solidFill>
                <a:latin typeface="华文楷体" panose="02010600040101010101" pitchFamily="2" charset="-122"/>
                <a:ea typeface="华文楷体" panose="02010600040101010101" pitchFamily="2" charset="-122"/>
              </a:rPr>
              <a:t>.民间文学</a:t>
            </a:r>
            <a:endParaRPr lang="zh-CN" altLang="en-US" sz="2000" dirty="0">
              <a:solidFill>
                <a:schemeClr val="bg1"/>
              </a:solidFill>
              <a:latin typeface="华文楷体" panose="02010600040101010101" pitchFamily="2" charset="-122"/>
              <a:ea typeface="华文楷体" panose="02010600040101010101" pitchFamily="2" charset="-122"/>
            </a:endParaRPr>
          </a:p>
          <a:p>
            <a:r>
              <a:rPr lang="zh-CN" altLang="en-US" sz="2000" dirty="0">
                <a:solidFill>
                  <a:schemeClr val="bg1"/>
                </a:solidFill>
                <a:latin typeface="华文楷体" panose="02010600040101010101" pitchFamily="2" charset="-122"/>
                <a:ea typeface="华文楷体" panose="02010600040101010101" pitchFamily="2" charset="-122"/>
              </a:rPr>
              <a:t>艺术作品</a:t>
            </a:r>
            <a:endParaRPr lang="zh-CN" altLang="en-US" sz="2000" dirty="0">
              <a:solidFill>
                <a:schemeClr val="bg1"/>
              </a:solidFill>
              <a:latin typeface="华文楷体" panose="02010600040101010101" pitchFamily="2" charset="-122"/>
              <a:ea typeface="华文楷体" panose="02010600040101010101" pitchFamily="2" charset="-122"/>
            </a:endParaRPr>
          </a:p>
        </p:txBody>
      </p:sp>
      <p:grpSp>
        <p:nvGrpSpPr>
          <p:cNvPr id="43013" name="Group 5"/>
          <p:cNvGrpSpPr/>
          <p:nvPr/>
        </p:nvGrpSpPr>
        <p:grpSpPr bwMode="auto">
          <a:xfrm>
            <a:off x="2844800" y="1522413"/>
            <a:ext cx="5686425" cy="2014537"/>
            <a:chOff x="0" y="0"/>
            <a:chExt cx="3901" cy="1315"/>
          </a:xfrm>
        </p:grpSpPr>
        <p:grpSp>
          <p:nvGrpSpPr>
            <p:cNvPr id="43014" name="Group 6"/>
            <p:cNvGrpSpPr/>
            <p:nvPr/>
          </p:nvGrpSpPr>
          <p:grpSpPr bwMode="auto">
            <a:xfrm>
              <a:off x="0" y="0"/>
              <a:ext cx="3901" cy="1315"/>
              <a:chOff x="0" y="0"/>
              <a:chExt cx="5176" cy="2684"/>
            </a:xfrm>
          </p:grpSpPr>
          <p:pic>
            <p:nvPicPr>
              <p:cNvPr id="43015"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6"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43017"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dirty="0">
                  <a:latin typeface="华文楷体" panose="02010600040101010101" pitchFamily="2" charset="-122"/>
                  <a:ea typeface="华文楷体" panose="02010600040101010101" pitchFamily="2" charset="-122"/>
                </a:rPr>
                <a:t>在一国国土上，由该国某个民族或地区的社会群</a:t>
              </a:r>
              <a:endParaRPr lang="zh-CN" altLang="en-US"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体经过世代相传而逐渐创作出的，反映本民族或</a:t>
              </a:r>
              <a:endParaRPr lang="zh-CN" altLang="en-US"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本地区的生活历史、自然环境、风俗习惯、心理</a:t>
              </a:r>
              <a:endParaRPr lang="zh-CN" altLang="en-US"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特征等的文学艺术形式。</a:t>
              </a:r>
              <a:r>
                <a:rPr lang="en-US" altLang="zh-CN" sz="2000" dirty="0">
                  <a:solidFill>
                    <a:srgbClr val="CC3300"/>
                  </a:solidFill>
                  <a:latin typeface="华文楷体" panose="02010600040101010101" pitchFamily="2" charset="-122"/>
                  <a:ea typeface="华文楷体" panose="02010600040101010101" pitchFamily="2" charset="-122"/>
                </a:rPr>
                <a:t>《</a:t>
              </a:r>
              <a:r>
                <a:rPr lang="zh-CN" altLang="en-US" sz="2000" dirty="0">
                  <a:solidFill>
                    <a:srgbClr val="CC3300"/>
                  </a:solidFill>
                  <a:latin typeface="华文楷体" panose="02010600040101010101" pitchFamily="2" charset="-122"/>
                  <a:ea typeface="华文楷体" panose="02010600040101010101" pitchFamily="2" charset="-122"/>
                </a:rPr>
                <a:t>阿凡提的故事</a:t>
              </a:r>
              <a:r>
                <a:rPr lang="en-US" altLang="zh-CN" sz="2000" dirty="0">
                  <a:solidFill>
                    <a:srgbClr val="CC3300"/>
                  </a:solidFill>
                  <a:latin typeface="华文楷体" panose="02010600040101010101" pitchFamily="2" charset="-122"/>
                  <a:ea typeface="华文楷体" panose="02010600040101010101" pitchFamily="2" charset="-122"/>
                </a:rPr>
                <a:t>》</a:t>
              </a:r>
              <a:r>
                <a:rPr lang="zh-CN" altLang="en-US" sz="2000" dirty="0">
                  <a:solidFill>
                    <a:srgbClr val="CC3300"/>
                  </a:solidFill>
                  <a:latin typeface="华文楷体" panose="02010600040101010101" pitchFamily="2" charset="-122"/>
                  <a:ea typeface="华文楷体" panose="02010600040101010101" pitchFamily="2" charset="-122"/>
                </a:rPr>
                <a:t>、</a:t>
              </a:r>
              <a:endParaRPr lang="zh-CN" altLang="en-US" sz="2000" dirty="0">
                <a:solidFill>
                  <a:srgbClr val="CC3300"/>
                </a:solidFill>
                <a:latin typeface="华文楷体" panose="02010600040101010101" pitchFamily="2" charset="-122"/>
                <a:ea typeface="华文楷体" panose="02010600040101010101" pitchFamily="2" charset="-122"/>
              </a:endParaRPr>
            </a:p>
            <a:p>
              <a:r>
                <a:rPr lang="zh-CN" altLang="en-US" sz="2000" dirty="0">
                  <a:solidFill>
                    <a:srgbClr val="CC3300"/>
                  </a:solidFill>
                  <a:latin typeface="华文楷体" panose="02010600040101010101" pitchFamily="2" charset="-122"/>
                  <a:ea typeface="华文楷体" panose="02010600040101010101" pitchFamily="2" charset="-122"/>
                </a:rPr>
                <a:t>歌曲</a:t>
              </a:r>
              <a:r>
                <a:rPr lang="en-US" altLang="zh-CN" sz="2000" dirty="0">
                  <a:solidFill>
                    <a:srgbClr val="CC3300"/>
                  </a:solidFill>
                  <a:latin typeface="华文楷体" panose="02010600040101010101" pitchFamily="2" charset="-122"/>
                  <a:ea typeface="华文楷体" panose="02010600040101010101" pitchFamily="2" charset="-122"/>
                </a:rPr>
                <a:t>《</a:t>
              </a:r>
              <a:r>
                <a:rPr lang="zh-CN" altLang="en-US" sz="2000" dirty="0">
                  <a:solidFill>
                    <a:srgbClr val="CC3300"/>
                  </a:solidFill>
                  <a:latin typeface="华文楷体" panose="02010600040101010101" pitchFamily="2" charset="-122"/>
                  <a:ea typeface="华文楷体" panose="02010600040101010101" pitchFamily="2" charset="-122"/>
                </a:rPr>
                <a:t>在那遥远的地方</a:t>
              </a:r>
              <a:r>
                <a:rPr lang="en-US" altLang="zh-CN" sz="2000" dirty="0">
                  <a:solidFill>
                    <a:srgbClr val="CC3300"/>
                  </a:solidFill>
                  <a:latin typeface="华文楷体" panose="02010600040101010101" pitchFamily="2" charset="-122"/>
                  <a:ea typeface="华文楷体" panose="02010600040101010101" pitchFamily="2" charset="-122"/>
                </a:rPr>
                <a:t>》</a:t>
              </a:r>
              <a:r>
                <a:rPr lang="zh-CN" altLang="en-US" sz="2000" dirty="0">
                  <a:solidFill>
                    <a:srgbClr val="CC3300"/>
                  </a:solidFill>
                  <a:latin typeface="华文楷体" panose="02010600040101010101" pitchFamily="2" charset="-122"/>
                  <a:ea typeface="华文楷体" panose="02010600040101010101" pitchFamily="2" charset="-122"/>
                </a:rPr>
                <a:t>以及吉普赛人的舞蹈等</a:t>
              </a:r>
              <a:endParaRPr lang="zh-CN" altLang="en-US" sz="2000" dirty="0">
                <a:solidFill>
                  <a:srgbClr val="CC3300"/>
                </a:solidFill>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都是极为优秀的民间文学艺术作品。</a:t>
              </a:r>
              <a:endParaRPr lang="zh-CN" altLang="en-US" sz="2000" dirty="0">
                <a:latin typeface="华文楷体" panose="02010600040101010101" pitchFamily="2" charset="-122"/>
                <a:ea typeface="华文楷体" panose="02010600040101010101" pitchFamily="2" charset="-122"/>
              </a:endParaRPr>
            </a:p>
          </p:txBody>
        </p:sp>
      </p:grpSp>
      <p:sp>
        <p:nvSpPr>
          <p:cNvPr id="43018" name="Text Box 10"/>
          <p:cNvSpPr txBox="1">
            <a:spLocks noChangeArrowheads="1"/>
          </p:cNvSpPr>
          <p:nvPr/>
        </p:nvSpPr>
        <p:spPr bwMode="auto">
          <a:xfrm>
            <a:off x="536575" y="3754755"/>
            <a:ext cx="819023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000" dirty="0">
                <a:latin typeface="楷体" panose="02010609060101010101" pitchFamily="49" charset="-122"/>
                <a:ea typeface="楷体" panose="02010609060101010101" pitchFamily="49" charset="-122"/>
              </a:rPr>
              <a:t>民间文学艺术具有如下特点：</a:t>
            </a:r>
            <a:endParaRPr lang="zh-CN" altLang="en-US" sz="2000" dirty="0">
              <a:latin typeface="楷体" panose="02010609060101010101" pitchFamily="49" charset="-122"/>
              <a:ea typeface="楷体" panose="02010609060101010101" pitchFamily="49" charset="-122"/>
            </a:endParaRPr>
          </a:p>
          <a:p>
            <a:pPr marL="342900" indent="-342900">
              <a:lnSpc>
                <a:spcPct val="120000"/>
              </a:lnSpc>
              <a:buFont typeface="Wingdings" panose="05000000000000000000" charset="0"/>
              <a:buChar char="Ø"/>
            </a:pPr>
            <a:r>
              <a:rPr lang="zh-CN" altLang="en-US" sz="2000" dirty="0">
                <a:latin typeface="楷体" panose="02010609060101010101" pitchFamily="49" charset="-122"/>
                <a:ea typeface="楷体" panose="02010609060101010101" pitchFamily="49" charset="-122"/>
              </a:rPr>
              <a:t>创作主体不确定：征求意见稿规定权利人是特定民族、族群或者社群</a:t>
            </a:r>
            <a:endParaRPr lang="zh-CN" altLang="en-US" sz="2000" dirty="0">
              <a:latin typeface="楷体" panose="02010609060101010101" pitchFamily="49" charset="-122"/>
              <a:ea typeface="楷体" panose="02010609060101010101" pitchFamily="49" charset="-122"/>
            </a:endParaRPr>
          </a:p>
          <a:p>
            <a:pPr marL="342900" indent="-342900">
              <a:lnSpc>
                <a:spcPct val="120000"/>
              </a:lnSpc>
              <a:buFont typeface="Wingdings" panose="05000000000000000000" charset="0"/>
              <a:buChar char="Ø"/>
            </a:pPr>
            <a:r>
              <a:rPr lang="zh-CN" altLang="en-US" sz="2000" dirty="0">
                <a:latin typeface="楷体" panose="02010609060101010101" pitchFamily="49" charset="-122"/>
                <a:ea typeface="楷体" panose="02010609060101010101" pitchFamily="49" charset="-122"/>
              </a:rPr>
              <a:t>内容不确定：内容反映该民族地区的社会群体所特有的传统文化艺术遗产，并且世代传颂、不断变化、没有固定形式，征求意见稿规定了口述人、表演者和记录者</a:t>
            </a:r>
            <a:endParaRPr lang="zh-CN" altLang="en-US" sz="2000" dirty="0">
              <a:latin typeface="楷体" panose="02010609060101010101" pitchFamily="49" charset="-122"/>
              <a:ea typeface="楷体" panose="02010609060101010101" pitchFamily="49" charset="-122"/>
            </a:endParaRPr>
          </a:p>
          <a:p>
            <a:pPr marL="342900" indent="-342900">
              <a:lnSpc>
                <a:spcPct val="120000"/>
              </a:lnSpc>
              <a:buFont typeface="Wingdings" panose="05000000000000000000" charset="0"/>
              <a:buChar char="Ø"/>
            </a:pPr>
            <a:r>
              <a:rPr lang="zh-CN" altLang="en-US" sz="2000" dirty="0">
                <a:latin typeface="楷体" panose="02010609060101010101" pitchFamily="49" charset="-122"/>
                <a:ea typeface="楷体" panose="02010609060101010101" pitchFamily="49" charset="-122"/>
              </a:rPr>
              <a:t>完成时间不确定</a:t>
            </a:r>
            <a:endParaRPr lang="zh-CN" altLang="en-US" sz="2000" dirty="0">
              <a:latin typeface="楷体" panose="02010609060101010101" pitchFamily="49" charset="-122"/>
              <a:ea typeface="楷体" panose="02010609060101010101" pitchFamily="49" charset="-122"/>
            </a:endParaRPr>
          </a:p>
        </p:txBody>
      </p:sp>
      <p:pic>
        <p:nvPicPr>
          <p:cNvPr id="13" name="图片 12"/>
          <p:cNvPicPr>
            <a:picLocks noChangeAspect="1"/>
          </p:cNvPicPr>
          <p:nvPr/>
        </p:nvPicPr>
        <p:blipFill>
          <a:blip r:embed="rId2"/>
          <a:stretch>
            <a:fillRect/>
          </a:stretch>
        </p:blipFill>
        <p:spPr>
          <a:xfrm>
            <a:off x="0" y="2032"/>
            <a:ext cx="9144000" cy="1103376"/>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3" name="文本框 2"/>
          <p:cNvSpPr txBox="1"/>
          <p:nvPr/>
        </p:nvSpPr>
        <p:spPr>
          <a:xfrm>
            <a:off x="536575" y="6102350"/>
            <a:ext cx="7684135" cy="553085"/>
          </a:xfrm>
          <a:prstGeom prst="rect">
            <a:avLst/>
          </a:prstGeom>
        </p:spPr>
        <p:txBody>
          <a:bodyPr vert="horz" wrap="square" lIns="91440" tIns="45720" rIns="91440" bIns="45720" rtlCol="0" anchor="t">
            <a:spAutoFit/>
          </a:bodyPr>
          <a:p>
            <a:pPr marL="0" indent="0" algn="l" defTabSz="342900" fontAlgn="base">
              <a:lnSpc>
                <a:spcPct val="150000"/>
              </a:lnSpc>
              <a:spcBef>
                <a:spcPct val="20000"/>
              </a:spcBef>
              <a:spcAft>
                <a:spcPct val="0"/>
              </a:spcAft>
              <a:buNone/>
            </a:pPr>
            <a:r>
              <a:rPr lang="zh-CN" altLang="en-US" sz="2000" dirty="0" smtClean="0">
                <a:latin typeface="华文楷体" panose="02010600040101010101" pitchFamily="2" charset="-122"/>
                <a:ea typeface="华文楷体" panose="02010600040101010101" pitchFamily="2" charset="-122"/>
              </a:rPr>
              <a:t>《民间文学艺术作品著作权保护条例》（征求意见稿）（</a:t>
            </a:r>
            <a:r>
              <a:rPr lang="en-US" altLang="zh-CN" sz="2000" dirty="0" smtClean="0">
                <a:latin typeface="华文楷体" panose="02010600040101010101" pitchFamily="2" charset="-122"/>
                <a:ea typeface="华文楷体" panose="02010600040101010101" pitchFamily="2" charset="-122"/>
              </a:rPr>
              <a:t>2014</a:t>
            </a:r>
            <a:r>
              <a:rPr lang="zh-CN" altLang="en-US" sz="2000" dirty="0" smtClean="0">
                <a:latin typeface="华文楷体" panose="02010600040101010101" pitchFamily="2" charset="-122"/>
                <a:ea typeface="华文楷体" panose="02010600040101010101" pitchFamily="2" charset="-122"/>
              </a:rPr>
              <a:t>）</a:t>
            </a:r>
            <a:endParaRPr lang="zh-CN" altLang="en-US" sz="2000" dirty="0" smtClean="0">
              <a:latin typeface="华文楷体" panose="02010600040101010101" pitchFamily="2" charset="-122"/>
              <a:ea typeface="华文楷体" panose="0201060004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a:xfrm>
            <a:off x="628650" y="1567180"/>
            <a:ext cx="7886700" cy="4610100"/>
          </a:xfrm>
        </p:spPr>
        <p:txBody>
          <a:bodyPr/>
          <a:lstStyle/>
          <a:p>
            <a:r>
              <a:rPr lang="zh-CN" altLang="en-US" sz="2400" dirty="0">
                <a:latin typeface="华文行楷" panose="02010800040101010101" pitchFamily="2" charset="-122"/>
                <a:ea typeface="华文行楷" panose="02010800040101010101" pitchFamily="2" charset="-122"/>
                <a:cs typeface="+mj-cs"/>
                <a:hlinkClick r:id="rId1" action="ppaction://hlinkfile"/>
              </a:rPr>
              <a:t>赫哲族乡政府诉郭颂等《乌苏里船歌》案</a:t>
            </a:r>
            <a:br>
              <a:rPr lang="zh-CN" altLang="en-US" b="1">
                <a:solidFill>
                  <a:srgbClr val="3F3F3F"/>
                </a:solidFill>
                <a:ea typeface="黑体" panose="02010609060101010101" pitchFamily="49" charset="-122"/>
                <a:hlinkClick r:id="rId1" action="ppaction://hlinkfile"/>
              </a:rPr>
            </a:br>
            <a:endParaRPr lang="zh-CN" altLang="en-US" sz="2800">
              <a:hlinkClick r:id="rId1" action="ppaction://hlinkfile"/>
            </a:endParaRPr>
          </a:p>
        </p:txBody>
      </p:sp>
      <p:grpSp>
        <p:nvGrpSpPr>
          <p:cNvPr id="45060" name="Group 4"/>
          <p:cNvGrpSpPr/>
          <p:nvPr/>
        </p:nvGrpSpPr>
        <p:grpSpPr bwMode="auto">
          <a:xfrm>
            <a:off x="628333" y="2188210"/>
            <a:ext cx="7777162" cy="3673475"/>
            <a:chOff x="-55878" y="-377080"/>
            <a:chExt cx="7776864" cy="3672408"/>
          </a:xfrm>
        </p:grpSpPr>
        <p:sp>
          <p:nvSpPr>
            <p:cNvPr id="45061" name="矩形​​ 27"/>
            <p:cNvSpPr>
              <a:spLocks noChangeArrowheads="1"/>
            </p:cNvSpPr>
            <p:nvPr/>
          </p:nvSpPr>
          <p:spPr bwMode="auto">
            <a:xfrm>
              <a:off x="-55878" y="-377080"/>
              <a:ext cx="7776864" cy="3672408"/>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sz="2400">
                <a:ea typeface="楷体_GB2312" pitchFamily="49" charset="-122"/>
              </a:endParaRPr>
            </a:p>
            <a:p>
              <a:pPr fontAlgn="auto">
                <a:lnSpc>
                  <a:spcPct val="150000"/>
                </a:lnSpc>
              </a:pPr>
              <a:r>
                <a:rPr lang="zh-CN" altLang="en-US" sz="2000">
                  <a:latin typeface="华文楷体" panose="02010600040101010101" pitchFamily="2" charset="-122"/>
                  <a:ea typeface="华文楷体" panose="02010600040101010101" pitchFamily="2" charset="-122"/>
                </a:rPr>
                <a:t>《想情郎》是一首世代流传在乌苏里江流域赫哲族中的民间曲调，该曲调在20世纪50年代末第一次被记录下来，同时还首次记录了与该曲调基本相同的赫哲族歌曲《狩猎的哥哥回来了》。1962年</a:t>
              </a:r>
              <a:r>
                <a:rPr lang="zh-CN" altLang="en-US" sz="2000">
                  <a:solidFill>
                    <a:srgbClr val="CC3300"/>
                  </a:solidFill>
                  <a:latin typeface="华文楷体" panose="02010600040101010101" pitchFamily="2" charset="-122"/>
                  <a:ea typeface="华文楷体" panose="02010600040101010101" pitchFamily="2" charset="-122"/>
                </a:rPr>
                <a:t>郭颂等人</a:t>
              </a:r>
              <a:r>
                <a:rPr lang="zh-CN" altLang="en-US" sz="2000">
                  <a:latin typeface="华文楷体" panose="02010600040101010101" pitchFamily="2" charset="-122"/>
                  <a:ea typeface="华文楷体" panose="02010600040101010101" pitchFamily="2" charset="-122"/>
                </a:rPr>
                <a:t>到赫哲族聚居区</a:t>
              </a:r>
              <a:r>
                <a:rPr lang="zh-CN" altLang="en-US" sz="2000">
                  <a:solidFill>
                    <a:srgbClr val="CC3300"/>
                  </a:solidFill>
                  <a:latin typeface="华文楷体" panose="02010600040101010101" pitchFamily="2" charset="-122"/>
                  <a:ea typeface="华文楷体" panose="02010600040101010101" pitchFamily="2" charset="-122"/>
                </a:rPr>
                <a:t>采风收集</a:t>
              </a:r>
              <a:r>
                <a:rPr lang="zh-CN" altLang="en-US" sz="2000">
                  <a:latin typeface="华文楷体" panose="02010600040101010101" pitchFamily="2" charset="-122"/>
                  <a:ea typeface="华文楷体" panose="02010600040101010101" pitchFamily="2" charset="-122"/>
                </a:rPr>
                <a:t>了包括《想情郎》等在内的赫哲族曲调，并创作了《乌苏里船歌》。1999年11月12日，在“南宁国际民歌艺术节”晚会上，</a:t>
              </a:r>
              <a:r>
                <a:rPr lang="zh-CN" altLang="en-US" sz="2000">
                  <a:solidFill>
                    <a:srgbClr val="CC3300"/>
                  </a:solidFill>
                  <a:latin typeface="华文楷体" panose="02010600040101010101" pitchFamily="2" charset="-122"/>
                  <a:ea typeface="华文楷体" panose="02010600040101010101" pitchFamily="2" charset="-122"/>
                </a:rPr>
                <a:t>中央电视台称《乌苏里船歌》系汪云才、郭颂创作而非赫哲族民歌</a:t>
              </a:r>
              <a:r>
                <a:rPr lang="zh-CN" altLang="en-US" sz="2000">
                  <a:latin typeface="华文楷体" panose="02010600040101010101" pitchFamily="2" charset="-122"/>
                  <a:ea typeface="华文楷体" panose="02010600040101010101" pitchFamily="2" charset="-122"/>
                </a:rPr>
                <a:t>，此后，该晚会被录制成VCD向</a:t>
              </a:r>
              <a:r>
                <a:rPr lang="zh-CN" altLang="en-US" sz="2000">
                  <a:solidFill>
                    <a:srgbClr val="CC3300"/>
                  </a:solidFill>
                  <a:latin typeface="华文楷体" panose="02010600040101010101" pitchFamily="2" charset="-122"/>
                  <a:ea typeface="华文楷体" panose="02010600040101010101" pitchFamily="2" charset="-122"/>
                </a:rPr>
                <a:t>全国发行</a:t>
              </a:r>
              <a:r>
                <a:rPr lang="zh-CN" altLang="en-US" sz="2000">
                  <a:latin typeface="华文楷体" panose="02010600040101010101" pitchFamily="2" charset="-122"/>
                  <a:ea typeface="华文楷体" panose="02010600040101010101" pitchFamily="2" charset="-122"/>
                </a:rPr>
                <a:t>。</a:t>
              </a:r>
              <a:endParaRPr lang="zh-CN" altLang="en-US" sz="2000">
                <a:latin typeface="华文楷体" panose="02010600040101010101" pitchFamily="2" charset="-122"/>
                <a:ea typeface="华文楷体" panose="02010600040101010101" pitchFamily="2" charset="-122"/>
              </a:endParaRPr>
            </a:p>
            <a:p>
              <a:endParaRPr lang="zh-CN" altLang="en-US" sz="2800">
                <a:latin typeface="华文楷体" panose="02010600040101010101" pitchFamily="2" charset="-122"/>
                <a:ea typeface="华文楷体" panose="02010600040101010101" pitchFamily="2" charset="-122"/>
              </a:endParaRPr>
            </a:p>
          </p:txBody>
        </p:sp>
        <p:sp>
          <p:nvSpPr>
            <p:cNvPr id="45062" name="Rectangle 3"/>
            <p:cNvSpPr>
              <a:spLocks noChangeArrowheads="1"/>
            </p:cNvSpPr>
            <p:nvPr/>
          </p:nvSpPr>
          <p:spPr bwMode="auto">
            <a:xfrm>
              <a:off x="216024" y="248280"/>
              <a:ext cx="7344816" cy="3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511175">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nSpc>
                  <a:spcPct val="150000"/>
                </a:lnSpc>
                <a:spcBef>
                  <a:spcPts val="1800"/>
                </a:spcBef>
                <a:buClr>
                  <a:srgbClr val="92D050"/>
                </a:buClr>
                <a:buFont typeface="Wingdings" panose="05000000000000000000" pitchFamily="2" charset="2"/>
                <a:buChar char="l"/>
              </a:pPr>
              <a:endParaRPr lang="zh-CN" altLang="en-US"/>
            </a:p>
          </p:txBody>
        </p:sp>
      </p:grpSp>
      <p:pic>
        <p:nvPicPr>
          <p:cNvPr id="9" name="图片 8"/>
          <p:cNvPicPr>
            <a:picLocks noChangeAspect="1"/>
          </p:cNvPicPr>
          <p:nvPr/>
        </p:nvPicPr>
        <p:blipFill>
          <a:blip r:embed="rId2"/>
          <a:stretch>
            <a:fillRect/>
          </a:stretch>
        </p:blipFill>
        <p:spPr>
          <a:xfrm>
            <a:off x="0" y="2032"/>
            <a:ext cx="9144000" cy="1103376"/>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p:cTn id="7" dur="500" fill="hold"/>
                                        <p:tgtEl>
                                          <p:spTgt spid="45060"/>
                                        </p:tgtEl>
                                        <p:attrNameLst>
                                          <p:attrName>ppt_w</p:attrName>
                                        </p:attrNameLst>
                                      </p:cBhvr>
                                      <p:tavLst>
                                        <p:tav tm="0">
                                          <p:val>
                                            <p:fltVal val="0"/>
                                          </p:val>
                                        </p:tav>
                                        <p:tav tm="100000">
                                          <p:val>
                                            <p:strVal val="#ppt_w"/>
                                          </p:val>
                                        </p:tav>
                                      </p:tavLst>
                                    </p:anim>
                                    <p:anim calcmode="lin" valueType="num">
                                      <p:cBhvr>
                                        <p:cTn id="8" dur="500" fill="hold"/>
                                        <p:tgtEl>
                                          <p:spTgt spid="45060"/>
                                        </p:tgtEl>
                                        <p:attrNameLst>
                                          <p:attrName>ppt_h</p:attrName>
                                        </p:attrNameLst>
                                      </p:cBhvr>
                                      <p:tavLst>
                                        <p:tav tm="0">
                                          <p:val>
                                            <p:fltVal val="0"/>
                                          </p:val>
                                        </p:tav>
                                        <p:tav tm="100000">
                                          <p:val>
                                            <p:strVal val="#ppt_h"/>
                                          </p:val>
                                        </p:tav>
                                      </p:tavLst>
                                    </p:anim>
                                    <p:animEffect>
                                      <p:cBhvr>
                                        <p:cTn id="9"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p:txBody>
          <a:bodyPr/>
          <a:lstStyle/>
          <a:p>
            <a:r>
              <a:rPr lang="zh-CN" altLang="en-US" sz="2400">
                <a:solidFill>
                  <a:srgbClr val="CC3300"/>
                </a:solidFill>
                <a:latin typeface="华文楷体" panose="02010600040101010101" pitchFamily="2" charset="-122"/>
                <a:ea typeface="华文楷体" panose="02010600040101010101" pitchFamily="2" charset="-122"/>
              </a:rPr>
              <a:t>中国音乐著作权协会对其的鉴定结论为：</a:t>
            </a:r>
            <a:endParaRPr lang="zh-CN" altLang="en-US" sz="2400">
              <a:solidFill>
                <a:srgbClr val="CC3300"/>
              </a:solidFill>
              <a:latin typeface="华文楷体" panose="02010600040101010101" pitchFamily="2" charset="-122"/>
              <a:ea typeface="华文楷体" panose="02010600040101010101" pitchFamily="2" charset="-122"/>
            </a:endParaRPr>
          </a:p>
        </p:txBody>
      </p:sp>
      <p:grpSp>
        <p:nvGrpSpPr>
          <p:cNvPr id="46084" name="Group 4"/>
          <p:cNvGrpSpPr/>
          <p:nvPr/>
        </p:nvGrpSpPr>
        <p:grpSpPr bwMode="auto">
          <a:xfrm>
            <a:off x="684213" y="2565400"/>
            <a:ext cx="7905750" cy="3296225"/>
            <a:chOff x="0" y="0"/>
            <a:chExt cx="7905447" cy="3295268"/>
          </a:xfrm>
        </p:grpSpPr>
        <p:sp>
          <p:nvSpPr>
            <p:cNvPr id="46085" name="矩形​​ 27"/>
            <p:cNvSpPr>
              <a:spLocks noChangeArrowheads="1"/>
            </p:cNvSpPr>
            <p:nvPr/>
          </p:nvSpPr>
          <p:spPr bwMode="auto">
            <a:xfrm>
              <a:off x="0" y="0"/>
              <a:ext cx="7905447" cy="3062350"/>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auto">
                <a:lnSpc>
                  <a:spcPct val="150000"/>
                </a:lnSpc>
              </a:pPr>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乌苏里船歌</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的主部即中部主题曲调与</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想情郎</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狩猎的哥哥回来了</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的曲调</a:t>
              </a:r>
              <a:r>
                <a:rPr lang="zh-CN" altLang="en-US" sz="2000">
                  <a:solidFill>
                    <a:srgbClr val="CC3300"/>
                  </a:solidFill>
                  <a:latin typeface="华文楷体" panose="02010600040101010101" pitchFamily="2" charset="-122"/>
                  <a:ea typeface="华文楷体" panose="02010600040101010101" pitchFamily="2" charset="-122"/>
                </a:rPr>
                <a:t>基本相同</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乌苏里船歌</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的</a:t>
              </a:r>
              <a:r>
                <a:rPr lang="zh-CN" altLang="en-US" sz="2000">
                  <a:solidFill>
                    <a:srgbClr val="CC3300"/>
                  </a:solidFill>
                  <a:latin typeface="华文楷体" panose="02010600040101010101" pitchFamily="2" charset="-122"/>
                  <a:ea typeface="华文楷体" panose="02010600040101010101" pitchFamily="2" charset="-122"/>
                </a:rPr>
                <a:t>引子及尾声为创作</a:t>
              </a:r>
              <a:r>
                <a:rPr lang="zh-CN" altLang="en-US" sz="2000">
                  <a:latin typeface="华文楷体" panose="02010600040101010101" pitchFamily="2" charset="-122"/>
                  <a:ea typeface="华文楷体" panose="02010600040101010101" pitchFamily="2" charset="-122"/>
                </a:rPr>
                <a:t>；</a:t>
              </a:r>
              <a:endParaRPr lang="zh-CN" altLang="en-US" sz="2000">
                <a:latin typeface="华文楷体" panose="02010600040101010101" pitchFamily="2" charset="-122"/>
                <a:ea typeface="华文楷体" panose="02010600040101010101" pitchFamily="2" charset="-122"/>
              </a:endParaRPr>
            </a:p>
            <a:p>
              <a:pPr fontAlgn="auto">
                <a:lnSpc>
                  <a:spcPct val="150000"/>
                </a:lnSpc>
              </a:pPr>
              <a:r>
                <a:rPr lang="en-US" altLang="zh-CN" sz="2000">
                  <a:latin typeface="华文楷体" panose="02010600040101010101" pitchFamily="2" charset="-122"/>
                  <a:ea typeface="华文楷体" panose="02010600040101010101" pitchFamily="2" charset="-122"/>
                </a:rPr>
                <a:t>2</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乌苏里船歌</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是在</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想情郎</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狩猎的哥哥回来了</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原主题曲调的基础上</a:t>
              </a:r>
              <a:r>
                <a:rPr lang="zh-CN" altLang="en-US" sz="2000">
                  <a:solidFill>
                    <a:srgbClr val="CC3300"/>
                  </a:solidFill>
                  <a:latin typeface="华文楷体" panose="02010600040101010101" pitchFamily="2" charset="-122"/>
                  <a:ea typeface="华文楷体" panose="02010600040101010101" pitchFamily="2" charset="-122"/>
                </a:rPr>
                <a:t>改编完成的，应属改编或编曲，而不是作曲</a:t>
              </a:r>
              <a:r>
                <a:rPr lang="zh-CN" altLang="en-US" sz="2000">
                  <a:latin typeface="华文楷体" panose="02010600040101010101" pitchFamily="2" charset="-122"/>
                  <a:ea typeface="华文楷体" panose="02010600040101010101" pitchFamily="2" charset="-122"/>
                </a:rPr>
                <a:t>。</a:t>
              </a:r>
              <a:endParaRPr lang="zh-CN" altLang="en-US" sz="2000">
                <a:latin typeface="华文楷体" panose="02010600040101010101" pitchFamily="2" charset="-122"/>
                <a:ea typeface="华文楷体" panose="02010600040101010101" pitchFamily="2" charset="-122"/>
              </a:endParaRPr>
            </a:p>
            <a:p>
              <a:endParaRPr lang="zh-CN" altLang="en-US" sz="2400"/>
            </a:p>
          </p:txBody>
        </p:sp>
        <p:sp>
          <p:nvSpPr>
            <p:cNvPr id="46086" name="Rectangle 3"/>
            <p:cNvSpPr>
              <a:spLocks noChangeArrowheads="1"/>
            </p:cNvSpPr>
            <p:nvPr/>
          </p:nvSpPr>
          <p:spPr bwMode="auto">
            <a:xfrm>
              <a:off x="216024" y="248280"/>
              <a:ext cx="7344816" cy="3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511175">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nSpc>
                  <a:spcPct val="150000"/>
                </a:lnSpc>
                <a:spcBef>
                  <a:spcPts val="1800"/>
                </a:spcBef>
                <a:buClr>
                  <a:srgbClr val="92D050"/>
                </a:buClr>
                <a:buFont typeface="Wingdings" panose="05000000000000000000" pitchFamily="2" charset="2"/>
                <a:buChar char="l"/>
              </a:pPr>
              <a:endParaRPr lang="zh-CN" altLang="en-US"/>
            </a:p>
          </p:txBody>
        </p:sp>
      </p:grpSp>
      <p:pic>
        <p:nvPicPr>
          <p:cNvPr id="9" name="图片 8"/>
          <p:cNvPicPr>
            <a:picLocks noChangeAspect="1"/>
          </p:cNvPicPr>
          <p:nvPr/>
        </p:nvPicPr>
        <p:blipFill>
          <a:blip r:embed="rId1"/>
          <a:stretch>
            <a:fillRect/>
          </a:stretch>
        </p:blipFill>
        <p:spPr>
          <a:xfrm>
            <a:off x="0" y="2032"/>
            <a:ext cx="9144000" cy="1103376"/>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p:cTn id="7" dur="500" fill="hold"/>
                                        <p:tgtEl>
                                          <p:spTgt spid="46084"/>
                                        </p:tgtEl>
                                        <p:attrNameLst>
                                          <p:attrName>ppt_w</p:attrName>
                                        </p:attrNameLst>
                                      </p:cBhvr>
                                      <p:tavLst>
                                        <p:tav tm="0">
                                          <p:val>
                                            <p:fltVal val="0"/>
                                          </p:val>
                                        </p:tav>
                                        <p:tav tm="100000">
                                          <p:val>
                                            <p:strVal val="#ppt_w"/>
                                          </p:val>
                                        </p:tav>
                                      </p:tavLst>
                                    </p:anim>
                                    <p:anim calcmode="lin" valueType="num">
                                      <p:cBhvr>
                                        <p:cTn id="8" dur="500" fill="hold"/>
                                        <p:tgtEl>
                                          <p:spTgt spid="46084"/>
                                        </p:tgtEl>
                                        <p:attrNameLst>
                                          <p:attrName>ppt_h</p:attrName>
                                        </p:attrNameLst>
                                      </p:cBhvr>
                                      <p:tavLst>
                                        <p:tav tm="0">
                                          <p:val>
                                            <p:fltVal val="0"/>
                                          </p:val>
                                        </p:tav>
                                        <p:tav tm="100000">
                                          <p:val>
                                            <p:strVal val="#ppt_h"/>
                                          </p:val>
                                        </p:tav>
                                      </p:tavLst>
                                    </p:anim>
                                    <p:animEffect>
                                      <p:cBhvr>
                                        <p:cTn id="9"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a:xfrm>
            <a:off x="628650" y="1419225"/>
            <a:ext cx="7886700" cy="4943475"/>
          </a:xfrm>
        </p:spPr>
        <p:txBody>
          <a:bodyPr>
            <a:noAutofit/>
          </a:bodyPr>
          <a:lstStyle/>
          <a:p>
            <a:r>
              <a:rPr lang="zh-CN" altLang="en-US" sz="2400">
                <a:solidFill>
                  <a:srgbClr val="CC3300"/>
                </a:solidFill>
                <a:latin typeface="华文楷体" panose="02010600040101010101" pitchFamily="2" charset="-122"/>
                <a:ea typeface="华文楷体" panose="02010600040101010101" pitchFamily="2" charset="-122"/>
              </a:rPr>
              <a:t>法院判决：</a:t>
            </a:r>
            <a:endParaRPr lang="zh-CN" altLang="en-US" sz="2400">
              <a:solidFill>
                <a:srgbClr val="CC3300"/>
              </a:solidFill>
              <a:latin typeface="华文楷体" panose="02010600040101010101" pitchFamily="2" charset="-122"/>
              <a:ea typeface="华文楷体" panose="02010600040101010101" pitchFamily="2" charset="-122"/>
            </a:endParaRPr>
          </a:p>
          <a:p>
            <a:pPr>
              <a:lnSpc>
                <a:spcPct val="150000"/>
              </a:lnSpc>
            </a:pPr>
            <a:r>
              <a:rPr lang="zh-CN" altLang="en-US" sz="1800">
                <a:latin typeface="华文楷体" panose="02010600040101010101" pitchFamily="2" charset="-122"/>
                <a:ea typeface="华文楷体" panose="02010600040101010101" pitchFamily="2" charset="-122"/>
              </a:rPr>
              <a:t>一、郭颂、中央电视台以任何方式再使用音乐作品</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乌苏里船歌</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时，应当注明“根据赫哲族民间曲调改编”；</a:t>
            </a:r>
            <a:endParaRPr lang="zh-CN" altLang="en-US" sz="1800">
              <a:latin typeface="华文楷体" panose="02010600040101010101" pitchFamily="2" charset="-122"/>
              <a:ea typeface="华文楷体" panose="02010600040101010101" pitchFamily="2" charset="-122"/>
            </a:endParaRPr>
          </a:p>
          <a:p>
            <a:pPr>
              <a:lnSpc>
                <a:spcPct val="150000"/>
              </a:lnSpc>
            </a:pPr>
            <a:r>
              <a:rPr lang="zh-CN" altLang="en-US" sz="1800">
                <a:latin typeface="华文楷体" panose="02010600040101010101" pitchFamily="2" charset="-122"/>
                <a:ea typeface="华文楷体" panose="02010600040101010101" pitchFamily="2" charset="-122"/>
              </a:rPr>
              <a:t>二、郭颂、中央电视台于本判决生效之日起三十日内在</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法制日报</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上发表音乐作品</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乌苏里船歌</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系根据赫哲族民间曲调改编的声明；</a:t>
            </a:r>
            <a:endParaRPr lang="zh-CN" altLang="en-US" sz="1800">
              <a:latin typeface="华文楷体" panose="02010600040101010101" pitchFamily="2" charset="-122"/>
              <a:ea typeface="华文楷体" panose="02010600040101010101" pitchFamily="2" charset="-122"/>
            </a:endParaRPr>
          </a:p>
          <a:p>
            <a:pPr>
              <a:lnSpc>
                <a:spcPct val="150000"/>
              </a:lnSpc>
            </a:pPr>
            <a:r>
              <a:rPr lang="zh-CN" altLang="en-US" sz="1800">
                <a:latin typeface="华文楷体" panose="02010600040101010101" pitchFamily="2" charset="-122"/>
                <a:ea typeface="华文楷体" panose="02010600040101010101" pitchFamily="2" charset="-122"/>
              </a:rPr>
              <a:t>三、北京北辰购物中心立即停止销售任何刊载未注明改编出处的音乐作品</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乌苏里船歌</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的出版物；</a:t>
            </a:r>
            <a:endParaRPr lang="zh-CN" altLang="en-US" sz="1800">
              <a:latin typeface="华文楷体" panose="02010600040101010101" pitchFamily="2" charset="-122"/>
              <a:ea typeface="华文楷体" panose="02010600040101010101" pitchFamily="2" charset="-122"/>
            </a:endParaRPr>
          </a:p>
          <a:p>
            <a:pPr>
              <a:lnSpc>
                <a:spcPct val="150000"/>
              </a:lnSpc>
            </a:pPr>
            <a:r>
              <a:rPr lang="zh-CN" altLang="en-US" sz="1800">
                <a:latin typeface="华文楷体" panose="02010600040101010101" pitchFamily="2" charset="-122"/>
                <a:ea typeface="华文楷体" panose="02010600040101010101" pitchFamily="2" charset="-122"/>
              </a:rPr>
              <a:t>四、郭颂、中央电视台于本判决生效之日起</a:t>
            </a:r>
            <a:r>
              <a:rPr lang="en-US" altLang="zh-CN" sz="1800">
                <a:latin typeface="华文楷体" panose="02010600040101010101" pitchFamily="2" charset="-122"/>
                <a:ea typeface="华文楷体" panose="02010600040101010101" pitchFamily="2" charset="-122"/>
              </a:rPr>
              <a:t>30</a:t>
            </a:r>
            <a:r>
              <a:rPr lang="zh-CN" altLang="en-US" sz="1800">
                <a:latin typeface="华文楷体" panose="02010600040101010101" pitchFamily="2" charset="-122"/>
                <a:ea typeface="华文楷体" panose="02010600040101010101" pitchFamily="2" charset="-122"/>
              </a:rPr>
              <a:t>日内各给付黑龙江省饶河县四排赫哲族乡人民政府因本案诉讼而支出的合理费用</a:t>
            </a:r>
            <a:r>
              <a:rPr lang="en-US" altLang="zh-CN" sz="1800">
                <a:latin typeface="华文楷体" panose="02010600040101010101" pitchFamily="2" charset="-122"/>
                <a:ea typeface="华文楷体" panose="02010600040101010101" pitchFamily="2" charset="-122"/>
              </a:rPr>
              <a:t>1500</a:t>
            </a:r>
            <a:r>
              <a:rPr lang="zh-CN" altLang="en-US" sz="1800">
                <a:latin typeface="华文楷体" panose="02010600040101010101" pitchFamily="2" charset="-122"/>
                <a:ea typeface="华文楷体" panose="02010600040101010101" pitchFamily="2" charset="-122"/>
              </a:rPr>
              <a:t>；</a:t>
            </a:r>
            <a:endParaRPr lang="zh-CN" altLang="en-US" sz="1800">
              <a:latin typeface="华文楷体" panose="02010600040101010101" pitchFamily="2" charset="-122"/>
              <a:ea typeface="华文楷体" panose="02010600040101010101" pitchFamily="2" charset="-122"/>
            </a:endParaRPr>
          </a:p>
          <a:p>
            <a:pPr>
              <a:lnSpc>
                <a:spcPct val="150000"/>
              </a:lnSpc>
            </a:pPr>
            <a:r>
              <a:rPr lang="zh-CN" altLang="en-US" sz="1800">
                <a:latin typeface="华文楷体" panose="02010600040101010101" pitchFamily="2" charset="-122"/>
                <a:ea typeface="华文楷体" panose="02010600040101010101" pitchFamily="2" charset="-122"/>
              </a:rPr>
              <a:t>五、驳回黑龙江省饶河县四排赫哲族乡人民政府的其他诉讼请求。</a:t>
            </a:r>
            <a:endParaRPr lang="zh-CN" altLang="en-US" sz="180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a:xfrm>
            <a:off x="628650" y="1541145"/>
            <a:ext cx="7886700" cy="4351338"/>
          </a:xfrm>
        </p:spPr>
        <p:txBody>
          <a:bodyPr/>
          <a:lstStyle/>
          <a:p>
            <a:pPr>
              <a:lnSpc>
                <a:spcPct val="80000"/>
              </a:lnSpc>
            </a:pPr>
            <a:r>
              <a:rPr lang="zh-CN" altLang="en-US" sz="2400" b="1">
                <a:solidFill>
                  <a:srgbClr val="CC3300"/>
                </a:solidFill>
                <a:latin typeface="华文楷体" panose="02010600040101010101" pitchFamily="2" charset="-122"/>
                <a:ea typeface="华文楷体" panose="02010600040101010101" pitchFamily="2" charset="-122"/>
              </a:rPr>
              <a:t>评析：</a:t>
            </a:r>
            <a:endParaRPr lang="zh-CN" altLang="en-US" sz="2400" b="1">
              <a:solidFill>
                <a:srgbClr val="CC3300"/>
              </a:solidFill>
              <a:latin typeface="华文楷体" panose="02010600040101010101" pitchFamily="2" charset="-122"/>
              <a:ea typeface="华文楷体" panose="02010600040101010101" pitchFamily="2" charset="-122"/>
            </a:endParaRPr>
          </a:p>
        </p:txBody>
      </p:sp>
      <p:grpSp>
        <p:nvGrpSpPr>
          <p:cNvPr id="48132" name="Group 4"/>
          <p:cNvGrpSpPr/>
          <p:nvPr/>
        </p:nvGrpSpPr>
        <p:grpSpPr bwMode="auto">
          <a:xfrm>
            <a:off x="683578" y="2139315"/>
            <a:ext cx="7777162" cy="3673475"/>
            <a:chOff x="0" y="0"/>
            <a:chExt cx="7776864" cy="3672408"/>
          </a:xfrm>
        </p:grpSpPr>
        <p:sp>
          <p:nvSpPr>
            <p:cNvPr id="48133" name="矩形​​ 27"/>
            <p:cNvSpPr>
              <a:spLocks noChangeArrowheads="1"/>
            </p:cNvSpPr>
            <p:nvPr/>
          </p:nvSpPr>
          <p:spPr bwMode="auto">
            <a:xfrm>
              <a:off x="0" y="0"/>
              <a:ext cx="7776864" cy="3672408"/>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sz="2400">
                <a:ea typeface="楷体_GB2312" pitchFamily="49" charset="-122"/>
              </a:endParaRPr>
            </a:p>
            <a:p>
              <a:pPr fontAlgn="auto">
                <a:lnSpc>
                  <a:spcPct val="150000"/>
                </a:lnSpc>
              </a:pPr>
              <a:r>
                <a:rPr lang="zh-CN" altLang="en-US" sz="2000">
                  <a:latin typeface="华文楷体" panose="02010600040101010101" pitchFamily="2" charset="-122"/>
                  <a:ea typeface="华文楷体" panose="02010600040101010101" pitchFamily="2" charset="-122"/>
                </a:rPr>
                <a:t>在上述案件中，《乌苏里船歌》是在赫哲族民间文学艺术作品的基础上创作完成的，虽然具有很大程度的独创性和很高的艺术水平，但仍然</a:t>
              </a:r>
              <a:r>
                <a:rPr lang="zh-CN" altLang="en-US" sz="2000">
                  <a:solidFill>
                    <a:srgbClr val="CC3300"/>
                  </a:solidFill>
                  <a:latin typeface="华文楷体" panose="02010600040101010101" pitchFamily="2" charset="-122"/>
                  <a:ea typeface="华文楷体" panose="02010600040101010101" pitchFamily="2" charset="-122"/>
                </a:rPr>
                <a:t>属于对赫哲族民间曲调的改编，民间文学艺术作品受著作权法保护</a:t>
              </a:r>
              <a:r>
                <a:rPr lang="zh-CN" altLang="en-US" sz="2000">
                  <a:latin typeface="华文楷体" panose="02010600040101010101" pitchFamily="2" charset="-122"/>
                  <a:ea typeface="华文楷体" panose="02010600040101010101" pitchFamily="2" charset="-122"/>
                </a:rPr>
                <a:t>。赫哲族乡政府可以作为赫哲族部分群体公共利益的代表，以自己的名义对侵犯赫哲族民间文学艺术作品合法权益的行为提起诉讼。</a:t>
              </a:r>
              <a:endParaRPr lang="zh-CN" altLang="en-US" sz="2000">
                <a:latin typeface="华文楷体" panose="02010600040101010101" pitchFamily="2" charset="-122"/>
                <a:ea typeface="华文楷体" panose="02010600040101010101" pitchFamily="2" charset="-122"/>
              </a:endParaRPr>
            </a:p>
            <a:p>
              <a:pPr>
                <a:lnSpc>
                  <a:spcPct val="120000"/>
                </a:lnSpc>
              </a:pPr>
              <a:endParaRPr lang="zh-CN" altLang="en-US" sz="2000">
                <a:latin typeface="华文楷体" panose="02010600040101010101" pitchFamily="2" charset="-122"/>
                <a:ea typeface="华文楷体" panose="02010600040101010101" pitchFamily="2" charset="-122"/>
              </a:endParaRPr>
            </a:p>
          </p:txBody>
        </p:sp>
        <p:sp>
          <p:nvSpPr>
            <p:cNvPr id="48134" name="Rectangle 3"/>
            <p:cNvSpPr>
              <a:spLocks noChangeArrowheads="1"/>
            </p:cNvSpPr>
            <p:nvPr/>
          </p:nvSpPr>
          <p:spPr bwMode="auto">
            <a:xfrm>
              <a:off x="216024" y="248280"/>
              <a:ext cx="7344816" cy="3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511175">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nSpc>
                  <a:spcPct val="150000"/>
                </a:lnSpc>
                <a:spcBef>
                  <a:spcPts val="1800"/>
                </a:spcBef>
                <a:buClr>
                  <a:srgbClr val="92D050"/>
                </a:buClr>
                <a:buFont typeface="Wingdings" panose="05000000000000000000" pitchFamily="2" charset="2"/>
                <a:buChar char="l"/>
              </a:pPr>
              <a:endParaRPr lang="zh-CN" altLang="en-US"/>
            </a:p>
          </p:txBody>
        </p:sp>
      </p:grpSp>
      <p:pic>
        <p:nvPicPr>
          <p:cNvPr id="9" name="图片 8"/>
          <p:cNvPicPr>
            <a:picLocks noChangeAspect="1"/>
          </p:cNvPicPr>
          <p:nvPr/>
        </p:nvPicPr>
        <p:blipFill>
          <a:blip r:embed="rId1"/>
          <a:stretch>
            <a:fillRect/>
          </a:stretch>
        </p:blipFill>
        <p:spPr>
          <a:xfrm>
            <a:off x="0" y="2032"/>
            <a:ext cx="9144000" cy="1103376"/>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p:cTn id="7" dur="500" fill="hold"/>
                                        <p:tgtEl>
                                          <p:spTgt spid="48132"/>
                                        </p:tgtEl>
                                        <p:attrNameLst>
                                          <p:attrName>ppt_w</p:attrName>
                                        </p:attrNameLst>
                                      </p:cBhvr>
                                      <p:tavLst>
                                        <p:tav tm="0">
                                          <p:val>
                                            <p:fltVal val="0"/>
                                          </p:val>
                                        </p:tav>
                                        <p:tav tm="100000">
                                          <p:val>
                                            <p:strVal val="#ppt_w"/>
                                          </p:val>
                                        </p:tav>
                                      </p:tavLst>
                                    </p:anim>
                                    <p:anim calcmode="lin" valueType="num">
                                      <p:cBhvr>
                                        <p:cTn id="8" dur="500" fill="hold"/>
                                        <p:tgtEl>
                                          <p:spTgt spid="48132"/>
                                        </p:tgtEl>
                                        <p:attrNameLst>
                                          <p:attrName>ppt_h</p:attrName>
                                        </p:attrNameLst>
                                      </p:cBhvr>
                                      <p:tavLst>
                                        <p:tav tm="0">
                                          <p:val>
                                            <p:fltVal val="0"/>
                                          </p:val>
                                        </p:tav>
                                        <p:tav tm="100000">
                                          <p:val>
                                            <p:strVal val="#ppt_h"/>
                                          </p:val>
                                        </p:tav>
                                      </p:tavLst>
                                    </p:anim>
                                    <p:animEffect>
                                      <p:cBhvr>
                                        <p:cTn id="9" dur="5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15" y="1108710"/>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80</a:t>
            </a:r>
            <a:r>
              <a:rPr lang="zh-CN" altLang="en-US" sz="3200" dirty="0">
                <a:latin typeface="华文行楷" panose="02010800040101010101" pitchFamily="2" charset="-122"/>
                <a:ea typeface="华文行楷" panose="02010800040101010101" pitchFamily="2" charset="-122"/>
              </a:rPr>
              <a:t>号）：民间文学艺术衍生作品</a:t>
            </a:r>
            <a:endParaRPr lang="zh-CN" altLang="en-US" sz="3200"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374015" y="1844675"/>
            <a:ext cx="8450580" cy="4667885"/>
          </a:xfrm>
        </p:spPr>
        <p:txBody>
          <a:bodyPr>
            <a:noAutofit/>
          </a:bodyPr>
          <a:lstStyle/>
          <a:p>
            <a:pPr marL="0" indent="0" algn="just">
              <a:buNone/>
            </a:pPr>
            <a:r>
              <a:rPr lang="zh-CN" altLang="en-US" sz="2400" dirty="0" smtClean="0">
                <a:latin typeface="华文行楷" panose="02010800040101010101" pitchFamily="2" charset="-122"/>
                <a:ea typeface="华文行楷" panose="02010800040101010101" pitchFamily="2" charset="-122"/>
              </a:rPr>
              <a:t>原告诉称：</a:t>
            </a:r>
            <a:endParaRPr lang="zh-CN" altLang="en-US" sz="2400" dirty="0" smtClean="0">
              <a:latin typeface="华文行楷" panose="02010800040101010101" pitchFamily="2" charset="-122"/>
              <a:ea typeface="华文行楷" panose="02010800040101010101" pitchFamily="2" charset="-122"/>
            </a:endParaRPr>
          </a:p>
          <a:p>
            <a:pPr marL="0" indent="0" algn="just">
              <a:lnSpc>
                <a:spcPct val="150000"/>
              </a:lnSpc>
              <a:buNone/>
            </a:pPr>
            <a:r>
              <a:rPr lang="zh-CN" altLang="en-US" sz="2000" dirty="0" smtClean="0"/>
              <a:t>       </a:t>
            </a:r>
            <a:r>
              <a:rPr lang="zh-CN" altLang="en-US" sz="2000" dirty="0" smtClean="0">
                <a:latin typeface="华文楷体" panose="02010600040101010101" pitchFamily="2" charset="-122"/>
                <a:ea typeface="华文楷体" panose="02010600040101010101" pitchFamily="2" charset="-122"/>
              </a:rPr>
              <a:t> 原告洪福远、邓春香诉称：原告洪福远创作完成的《和谐共生十二》作品，发表在2009年8月贵州人民出版社出版的《福远蜡染艺术》一书中。洪福远曾将该涉案作品的使用权（蜡染上使用除外）转让给原告邓春香，由邓春香维护著作财产权。被告贵州五福坊食品有限公司（以下简称五福坊公司）以促销为目的，擅自在其销售的商品上裁切性地使用了洪福远的上述画作。原告认为被告侵犯了洪福远的署名权和邓春香的著作财产权，请求法院判令：被告就侵犯著作财产权赔偿邓春香经济损失20万元；被告停止使用涉案图案，销毁涉案包装盒及产品册页；被告就侵犯洪福远著作人身权刊登声明赔礼道歉。</a:t>
            </a:r>
            <a:endParaRPr lang="zh-CN" altLang="en-US" sz="2000" dirty="0" smtClean="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
            <a:ext cx="3293269" cy="1100138"/>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
            <a:ext cx="3293269" cy="1100138"/>
          </a:xfrm>
          <a:prstGeom prst="rect">
            <a:avLst/>
          </a:prstGeom>
        </p:spPr>
      </p:pic>
      <p:pic>
        <p:nvPicPr>
          <p:cNvPr id="8" name="图片 7" descr="u=1511408881,3302279598&amp;fm=173&amp;s=57036EA754421AE90829F4720300707B&amp;w=600&amp;h=358&amp;img[1]"/>
          <p:cNvPicPr>
            <a:picLocks noChangeAspect="1"/>
          </p:cNvPicPr>
          <p:nvPr/>
        </p:nvPicPr>
        <p:blipFill>
          <a:blip r:embed="rId3"/>
          <a:stretch>
            <a:fillRect/>
          </a:stretch>
        </p:blipFill>
        <p:spPr>
          <a:xfrm>
            <a:off x="3932555" y="3636010"/>
            <a:ext cx="4929505" cy="2941320"/>
          </a:xfrm>
          <a:prstGeom prst="rect">
            <a:avLst/>
          </a:prstGeom>
        </p:spPr>
      </p:pic>
      <p:pic>
        <p:nvPicPr>
          <p:cNvPr id="9" name="图片 8" descr="u=2651587083,1246654442&amp;fm=173&amp;s=EC504383D4433CE72C2C459E0300C002&amp;w=520&amp;h=321&amp;img[1]"/>
          <p:cNvPicPr>
            <a:picLocks noChangeAspect="1"/>
          </p:cNvPicPr>
          <p:nvPr/>
        </p:nvPicPr>
        <p:blipFill>
          <a:blip r:embed="rId4"/>
          <a:stretch>
            <a:fillRect/>
          </a:stretch>
        </p:blipFill>
        <p:spPr>
          <a:xfrm>
            <a:off x="281305" y="1233170"/>
            <a:ext cx="5142865" cy="3174365"/>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015" y="1809115"/>
            <a:ext cx="8450580" cy="4796790"/>
          </a:xfrm>
        </p:spPr>
        <p:txBody>
          <a:bodyPr>
            <a:noAutofit/>
          </a:bodyPr>
          <a:lstStyle/>
          <a:p>
            <a:pPr marL="0" indent="0" algn="just">
              <a:lnSpc>
                <a:spcPct val="150000"/>
              </a:lnSpc>
              <a:buNone/>
            </a:pPr>
            <a:r>
              <a:rPr lang="zh-CN" altLang="en-US" sz="2400" dirty="0" smtClean="0">
                <a:latin typeface="华文行楷" panose="02010800040101010101" pitchFamily="2" charset="-122"/>
                <a:ea typeface="华文行楷" panose="02010800040101010101" pitchFamily="2" charset="-122"/>
              </a:rPr>
              <a:t>被告辩称： </a:t>
            </a:r>
            <a:endParaRPr lang="zh-CN" altLang="en-US" sz="2400" dirty="0" smtClean="0">
              <a:latin typeface="华文行楷" panose="02010800040101010101" pitchFamily="2" charset="-122"/>
              <a:ea typeface="华文行楷" panose="02010800040101010101" pitchFamily="2" charset="-122"/>
            </a:endParaRPr>
          </a:p>
          <a:p>
            <a:pPr marL="0" algn="just">
              <a:lnSpc>
                <a:spcPct val="150000"/>
              </a:lnSpc>
              <a:buNone/>
            </a:pPr>
            <a:r>
              <a:rPr lang="zh-CN" altLang="en-US" sz="2000" dirty="0" smtClean="0"/>
              <a:t>　　</a:t>
            </a:r>
            <a:r>
              <a:rPr lang="zh-CN" altLang="en-US" sz="2000" dirty="0" smtClean="0">
                <a:latin typeface="华文楷体" panose="02010600040101010101" pitchFamily="2" charset="-122"/>
                <a:ea typeface="华文楷体" panose="02010600040101010101" pitchFamily="2" charset="-122"/>
              </a:rPr>
              <a:t>被告五福坊公司辩称：第一，原告起诉其拥有著作权的作品与贵州今彩民族文化研发有限公司（以下简称今彩公司）为五福坊公司设计的产品外包装上的部分图案，均借鉴了贵州黄平革家传统蜡染图案，被告使用今彩公司设计的产品外包装不构成侵权；第二，五福坊公司的产品外包装是委托本案第三人今彩公司设计的，五福坊公司在使用产品外包装时已尽到合理注意义务；第三，本案所涉作品在产品包装中位于右下角，整个作品面积只占产品外包装面积的二十分之一左右，对于产品销售的促进作用影响较小，原告起诉的赔偿数额20万元显然过高。原告的诉请没有事实和法律依据，故请求驳回原告的诉讼请求。</a:t>
            </a:r>
            <a:endParaRPr lang="zh-CN" altLang="en-US" sz="2000" dirty="0" smtClean="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
            <a:ext cx="3293269" cy="1100138"/>
          </a:xfrm>
          <a:prstGeom prst="rect">
            <a:avLst/>
          </a:prstGeom>
        </p:spPr>
      </p:pic>
      <p:sp>
        <p:nvSpPr>
          <p:cNvPr id="7" name="标题 6"/>
          <p:cNvSpPr>
            <a:spLocks noGrp="1"/>
          </p:cNvSpPr>
          <p:nvPr>
            <p:ph type="title"/>
          </p:nvPr>
        </p:nvSpPr>
        <p:spPr>
          <a:xfrm>
            <a:off x="272415" y="1108710"/>
            <a:ext cx="8700135" cy="735965"/>
          </a:xfrm>
        </p:spPr>
        <p:txBody>
          <a:bodyPr>
            <a:normAutofit fontScale="90000"/>
          </a:bodyPr>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80</a:t>
            </a:r>
            <a:r>
              <a:rPr lang="zh-CN" altLang="en-US" sz="3200" dirty="0">
                <a:latin typeface="华文行楷" panose="02010800040101010101" pitchFamily="2" charset="-122"/>
                <a:ea typeface="华文行楷" panose="02010800040101010101" pitchFamily="2" charset="-122"/>
              </a:rPr>
              <a:t>号）：民间文学艺术衍生作品</a:t>
            </a:r>
            <a:endParaRPr lang="zh-CN" altLang="en-US" sz="3200" dirty="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2530"/>
          <p:cNvSpPr>
            <a:spLocks noGrp="1"/>
          </p:cNvSpPr>
          <p:nvPr/>
        </p:nvSpPr>
        <p:spPr>
          <a:xfrm>
            <a:off x="514985" y="1473200"/>
            <a:ext cx="8171815" cy="526923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gn="just">
              <a:lnSpc>
                <a:spcPts val="0"/>
              </a:lnSpc>
              <a:spcBef>
                <a:spcPts val="0"/>
              </a:spcBef>
              <a:buNone/>
            </a:pPr>
            <a:endParaRPr lang="en-US" altLang="zh-CN" sz="750" dirty="0">
              <a:ea typeface="幼圆" panose="02010509060101010101" charset="-122"/>
            </a:endParaRPr>
          </a:p>
          <a:p>
            <a:pPr algn="just">
              <a:lnSpc>
                <a:spcPct val="150000"/>
              </a:lnSpc>
              <a:spcBef>
                <a:spcPts val="0"/>
              </a:spcBef>
              <a:buFont typeface="Wingdings" panose="05000000000000000000" charset="0"/>
              <a:buChar char="Ø"/>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表述争议：能以某种有形形式复制（《条例》）/ 能以一定形式固定/ 能以一定形式表现（2020年《著作权法》）</a:t>
            </a:r>
            <a:endPar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endParaRPr>
          </a:p>
          <a:p>
            <a:pPr algn="just">
              <a:lnSpc>
                <a:spcPct val="150000"/>
              </a:lnSpc>
              <a:spcBef>
                <a:spcPts val="0"/>
              </a:spcBef>
              <a:buFont typeface="Wingdings" panose="05000000000000000000" charset="0"/>
              <a:buChar char="Ø"/>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改进意义：更强调形式，不注重意义</a:t>
            </a:r>
            <a:endPar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endParaRPr>
          </a:p>
          <a:p>
            <a:pPr algn="just">
              <a:lnSpc>
                <a:spcPct val="150000"/>
              </a:lnSpc>
              <a:spcBef>
                <a:spcPts val="0"/>
              </a:spcBef>
              <a:buFont typeface="Wingdings" panose="05000000000000000000" charset="0"/>
              <a:buChar char="Ø"/>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能够以某种方式将作品固定在载体上，除特例外不强调已经固定</a:t>
            </a:r>
            <a:endPar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endParaRPr>
          </a:p>
          <a:p>
            <a:pPr marL="702310" algn="just">
              <a:lnSpc>
                <a:spcPct val="150000"/>
              </a:lnSpc>
              <a:spcBef>
                <a:spcPts val="0"/>
              </a:spcBef>
              <a:buFont typeface="Wingdings" panose="05000000000000000000" charset="0"/>
              <a:buChar char="p"/>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《条例》4（</a:t>
            </a:r>
            <a:r>
              <a:rPr lang="en-US" altLang="zh-CN" sz="2100" dirty="0">
                <a:effectLst/>
                <a:latin typeface="华文楷体" panose="02010600040101010101" pitchFamily="2" charset="-122"/>
                <a:ea typeface="华文楷体" panose="02010600040101010101" pitchFamily="2" charset="-122"/>
                <a:cs typeface="华文楷体" panose="02010600040101010101" pitchFamily="2" charset="-122"/>
              </a:rPr>
              <a:t>11</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）：电影等作品是指</a:t>
            </a:r>
            <a:r>
              <a:rPr lang="zh-CN" altLang="en-US" sz="2100" b="1" dirty="0">
                <a:solidFill>
                  <a:srgbClr val="FF0000"/>
                </a:solidFill>
                <a:effectLst/>
                <a:latin typeface="华文楷体" panose="02010600040101010101" pitchFamily="2" charset="-122"/>
                <a:ea typeface="华文楷体" panose="02010600040101010101" pitchFamily="2" charset="-122"/>
                <a:cs typeface="华文楷体" panose="02010600040101010101" pitchFamily="2" charset="-122"/>
              </a:rPr>
              <a:t>摄制在</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一定介质上，由一系列有伴音或者无伴音的画面组成，并且借助适当装置放映或者以其他方式传播的作品</a:t>
            </a:r>
            <a:endPar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endParaRPr>
          </a:p>
          <a:p>
            <a:pPr marL="702310" algn="just">
              <a:lnSpc>
                <a:spcPct val="150000"/>
              </a:lnSpc>
              <a:spcBef>
                <a:spcPts val="0"/>
              </a:spcBef>
              <a:buFont typeface="Wingdings" panose="05000000000000000000" charset="0"/>
              <a:buChar char="p"/>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《条例》4（</a:t>
            </a:r>
            <a:r>
              <a:rPr lang="en-US" altLang="zh-CN" sz="2100" dirty="0">
                <a:effectLst/>
                <a:latin typeface="华文楷体" panose="02010600040101010101" pitchFamily="2" charset="-122"/>
                <a:ea typeface="华文楷体" panose="02010600040101010101" pitchFamily="2" charset="-122"/>
                <a:cs typeface="华文楷体" panose="02010600040101010101" pitchFamily="2" charset="-122"/>
              </a:rPr>
              <a:t>9</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）：建筑作品是指以建筑</a:t>
            </a:r>
            <a:r>
              <a:rPr lang="zh-CN" altLang="en-US" sz="2100" b="1" dirty="0">
                <a:solidFill>
                  <a:srgbClr val="FF0000"/>
                </a:solidFill>
                <a:effectLst/>
                <a:latin typeface="华文楷体" panose="02010600040101010101" pitchFamily="2" charset="-122"/>
                <a:ea typeface="华文楷体" panose="02010600040101010101" pitchFamily="2" charset="-122"/>
                <a:cs typeface="华文楷体" panose="02010600040101010101" pitchFamily="2" charset="-122"/>
              </a:rPr>
              <a:t>物</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或者构筑</a:t>
            </a:r>
            <a:r>
              <a:rPr lang="zh-CN" altLang="en-US" sz="2100" b="1" dirty="0">
                <a:solidFill>
                  <a:srgbClr val="FF0000"/>
                </a:solidFill>
                <a:effectLst/>
                <a:latin typeface="华文楷体" panose="02010600040101010101" pitchFamily="2" charset="-122"/>
                <a:ea typeface="华文楷体" panose="02010600040101010101" pitchFamily="2" charset="-122"/>
                <a:cs typeface="华文楷体" panose="02010600040101010101" pitchFamily="2" charset="-122"/>
              </a:rPr>
              <a:t>物</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形式表现的有审美意义的作品</a:t>
            </a:r>
            <a:endPar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endParaRPr>
          </a:p>
          <a:p>
            <a:pPr marL="702310" algn="just">
              <a:lnSpc>
                <a:spcPct val="150000"/>
              </a:lnSpc>
              <a:spcBef>
                <a:spcPts val="0"/>
              </a:spcBef>
              <a:buFont typeface="Wingdings" panose="05000000000000000000" charset="0"/>
              <a:buChar char="p"/>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《软件条例》4：软件必须由开发者独立开发，并已</a:t>
            </a:r>
            <a:r>
              <a:rPr lang="zh-CN" altLang="en-US" sz="2100" b="1" dirty="0">
                <a:solidFill>
                  <a:srgbClr val="FF0000"/>
                </a:solidFill>
                <a:effectLst/>
                <a:latin typeface="华文楷体" panose="02010600040101010101" pitchFamily="2" charset="-122"/>
                <a:ea typeface="华文楷体" panose="02010600040101010101" pitchFamily="2" charset="-122"/>
                <a:cs typeface="华文楷体" panose="02010600040101010101" pitchFamily="2" charset="-122"/>
              </a:rPr>
              <a:t>固定在</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某种有形物体上</a:t>
            </a:r>
            <a:endPar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2530" name="标题 22529"/>
          <p:cNvSpPr>
            <a:spLocks noGrp="1"/>
          </p:cNvSpPr>
          <p:nvPr>
            <p:ph type="title"/>
          </p:nvPr>
        </p:nvSpPr>
        <p:spPr>
          <a:xfrm>
            <a:off x="862330" y="1021367"/>
            <a:ext cx="5772150" cy="628650"/>
          </a:xfrm>
        </p:spPr>
        <p:txBody>
          <a:bodyPr vert="horz" lIns="69056" tIns="34529" rIns="69056" bIns="34529" rtlCol="0" anchor="ctr">
            <a:normAutofit/>
          </a:bodyPr>
          <a:p>
            <a:r>
              <a:rPr lang="zh-CN" altLang="en-US" sz="2400" dirty="0">
                <a:ea typeface="黑体" panose="02010609060101010101" pitchFamily="49" charset="-122"/>
              </a:rPr>
              <a:t>三、以一定形式表现</a:t>
            </a:r>
            <a:endParaRPr lang="zh-CN" altLang="en-US" sz="2400" dirty="0">
              <a:ea typeface="黑体" panose="02010609060101010101" pitchFamily="49" charset="-122"/>
            </a:endParaRPr>
          </a:p>
        </p:txBody>
      </p:sp>
    </p:spTree>
  </p:cSld>
  <p:clrMapOvr>
    <a:masterClrMapping/>
  </p:clrMapOvr>
  <p:transition spd="slow">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015" y="1809115"/>
            <a:ext cx="8450580" cy="4796790"/>
          </a:xfrm>
        </p:spPr>
        <p:txBody>
          <a:bodyPr>
            <a:noAutofit/>
          </a:bodyPr>
          <a:lstStyle/>
          <a:p>
            <a:pPr marL="0" indent="0" algn="just">
              <a:lnSpc>
                <a:spcPct val="150000"/>
              </a:lnSpc>
              <a:buNone/>
            </a:pPr>
            <a:r>
              <a:rPr lang="zh-CN" altLang="en-US" sz="2400" dirty="0" smtClean="0">
                <a:latin typeface="华文行楷" panose="02010800040101010101" pitchFamily="2" charset="-122"/>
                <a:ea typeface="华文行楷" panose="02010800040101010101" pitchFamily="2" charset="-122"/>
              </a:rPr>
              <a:t>裁判要点： </a:t>
            </a:r>
            <a:endParaRPr lang="zh-CN" altLang="en-US" sz="2000" dirty="0" smtClean="0">
              <a:latin typeface="华文楷体" panose="02010600040101010101" pitchFamily="2" charset="-122"/>
              <a:ea typeface="华文楷体" panose="02010600040101010101" pitchFamily="2" charset="-122"/>
            </a:endParaRPr>
          </a:p>
          <a:p>
            <a:pPr marL="0" algn="just">
              <a:lnSpc>
                <a:spcPct val="150000"/>
              </a:lnSpc>
              <a:buNone/>
            </a:pPr>
            <a:r>
              <a:rPr lang="zh-CN" altLang="en-US" sz="2000" dirty="0" smtClean="0">
                <a:latin typeface="华文楷体" panose="02010600040101010101" pitchFamily="2" charset="-122"/>
                <a:ea typeface="华文楷体" panose="02010600040101010101" pitchFamily="2" charset="-122"/>
              </a:rPr>
              <a:t>　　民间文学艺术衍生作品的表达系独立完成且有创作性的部分，符合著作权法保护的作品特征的，应当认定作者对其独创性部分享有著作权。 </a:t>
            </a:r>
            <a:endParaRPr lang="zh-CN" altLang="en-US" sz="2000" dirty="0" smtClean="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
            <a:ext cx="3293269" cy="1100138"/>
          </a:xfrm>
          <a:prstGeom prst="rect">
            <a:avLst/>
          </a:prstGeom>
        </p:spPr>
      </p:pic>
      <p:sp>
        <p:nvSpPr>
          <p:cNvPr id="7" name="标题 6"/>
          <p:cNvSpPr>
            <a:spLocks noGrp="1"/>
          </p:cNvSpPr>
          <p:nvPr>
            <p:ph type="title"/>
          </p:nvPr>
        </p:nvSpPr>
        <p:spPr>
          <a:xfrm>
            <a:off x="272415" y="1108710"/>
            <a:ext cx="8700135" cy="735965"/>
          </a:xfrm>
        </p:spPr>
        <p:txBody>
          <a:bodyPr>
            <a:normAutofit fontScale="90000"/>
          </a:bodyPr>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80</a:t>
            </a:r>
            <a:r>
              <a:rPr lang="zh-CN" altLang="en-US" sz="3200" dirty="0">
                <a:latin typeface="华文行楷" panose="02010800040101010101" pitchFamily="2" charset="-122"/>
                <a:ea typeface="华文行楷" panose="02010800040101010101" pitchFamily="2" charset="-122"/>
              </a:rPr>
              <a:t>号）：民间文学艺术衍生作品</a:t>
            </a:r>
            <a:endParaRPr lang="zh-CN" altLang="en-US" sz="3200" dirty="0">
              <a:latin typeface="华文行楷" panose="02010800040101010101" pitchFamily="2" charset="-122"/>
              <a:ea typeface="华文行楷" panose="02010800040101010101"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未知"/>
          <p:cNvSpPr/>
          <p:nvPr/>
        </p:nvSpPr>
        <p:spPr bwMode="auto">
          <a:xfrm>
            <a:off x="901700" y="1567180"/>
            <a:ext cx="2520950" cy="1722755"/>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36" name="Text Box 4"/>
          <p:cNvSpPr txBox="1">
            <a:spLocks noChangeArrowheads="1"/>
          </p:cNvSpPr>
          <p:nvPr/>
        </p:nvSpPr>
        <p:spPr bwMode="auto">
          <a:xfrm>
            <a:off x="881380" y="2263775"/>
            <a:ext cx="22961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dirty="0">
                <a:solidFill>
                  <a:schemeClr val="bg1"/>
                </a:solidFill>
                <a:latin typeface="华文楷体" panose="02010600040101010101" pitchFamily="2" charset="-122"/>
                <a:ea typeface="华文楷体" panose="02010600040101010101" pitchFamily="2" charset="-122"/>
              </a:rPr>
              <a:t>3</a:t>
            </a:r>
            <a:r>
              <a:rPr lang="zh-CN" altLang="en-US" sz="2000" dirty="0">
                <a:solidFill>
                  <a:schemeClr val="bg1"/>
                </a:solidFill>
                <a:latin typeface="华文楷体" panose="02010600040101010101" pitchFamily="2" charset="-122"/>
                <a:ea typeface="华文楷体" panose="02010600040101010101" pitchFamily="2" charset="-122"/>
              </a:rPr>
              <a:t>、实用艺术作品</a:t>
            </a:r>
            <a:endParaRPr lang="zh-CN" altLang="en-US" sz="2000" dirty="0">
              <a:solidFill>
                <a:schemeClr val="bg1"/>
              </a:solidFill>
              <a:latin typeface="华文楷体" panose="02010600040101010101" pitchFamily="2" charset="-122"/>
              <a:ea typeface="华文楷体" panose="02010600040101010101" pitchFamily="2" charset="-122"/>
            </a:endParaRPr>
          </a:p>
        </p:txBody>
      </p:sp>
      <p:grpSp>
        <p:nvGrpSpPr>
          <p:cNvPr id="44037" name="Group 5"/>
          <p:cNvGrpSpPr/>
          <p:nvPr/>
        </p:nvGrpSpPr>
        <p:grpSpPr bwMode="auto">
          <a:xfrm>
            <a:off x="3422650" y="1564640"/>
            <a:ext cx="5327650" cy="1727200"/>
            <a:chOff x="0" y="0"/>
            <a:chExt cx="3901" cy="1315"/>
          </a:xfrm>
        </p:grpSpPr>
        <p:grpSp>
          <p:nvGrpSpPr>
            <p:cNvPr id="44038" name="Group 6"/>
            <p:cNvGrpSpPr/>
            <p:nvPr/>
          </p:nvGrpSpPr>
          <p:grpSpPr bwMode="auto">
            <a:xfrm>
              <a:off x="0" y="0"/>
              <a:ext cx="3901" cy="1315"/>
              <a:chOff x="0" y="0"/>
              <a:chExt cx="5176" cy="2684"/>
            </a:xfrm>
          </p:grpSpPr>
          <p:pic>
            <p:nvPicPr>
              <p:cNvPr id="44039" name="Rektangel 3"/>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40"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marL="37931725" indent="-37474525">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indent="1371600">
                  <a:defRPr>
                    <a:solidFill>
                      <a:schemeClr val="tx1"/>
                    </a:solidFill>
                    <a:latin typeface="Arial" panose="020B0604020202090204" pitchFamily="34" charset="0"/>
                    <a:ea typeface="宋体" panose="02010600030101010101" pitchFamily="2" charset="-122"/>
                  </a:defRPr>
                </a:lvl4pPr>
                <a:lvl5pPr indent="1828800">
                  <a:defRPr>
                    <a:solidFill>
                      <a:schemeClr val="tx1"/>
                    </a:solidFill>
                    <a:latin typeface="Arial" panose="020B0604020202090204" pitchFamily="34" charset="0"/>
                    <a:ea typeface="宋体" panose="02010600030101010101" pitchFamily="2" charset="-122"/>
                  </a:defRPr>
                </a:lvl5pPr>
                <a:lvl6pPr marL="4572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marL="9144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marL="13716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marL="1828800" indent="1828800"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44041"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44042" name="Text Box 10"/>
          <p:cNvSpPr txBox="1">
            <a:spLocks noChangeArrowheads="1"/>
          </p:cNvSpPr>
          <p:nvPr/>
        </p:nvSpPr>
        <p:spPr bwMode="auto">
          <a:xfrm>
            <a:off x="3467100" y="1718628"/>
            <a:ext cx="51371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fontAlgn="auto">
              <a:lnSpc>
                <a:spcPct val="150000"/>
              </a:lnSpc>
            </a:pPr>
            <a:r>
              <a:rPr lang="zh-CN" altLang="en-US" sz="2000" dirty="0">
                <a:latin typeface="华文楷体" panose="02010600040101010101" pitchFamily="2" charset="-122"/>
                <a:ea typeface="华文楷体" panose="02010600040101010101" pitchFamily="2" charset="-122"/>
                <a:sym typeface="宋体" panose="02010600030101010101" pitchFamily="2" charset="-122"/>
              </a:rPr>
              <a:t>玩具、家具、饰品等具有实用功能并有审美意义的平面或者立体的造型艺术作品（</a:t>
            </a:r>
            <a:r>
              <a:rPr lang="en-US" altLang="zh-CN" sz="2000" dirty="0">
                <a:latin typeface="华文楷体" panose="02010600040101010101" pitchFamily="2" charset="-122"/>
                <a:ea typeface="华文楷体" panose="02010600040101010101" pitchFamily="2" charset="-122"/>
                <a:sym typeface="宋体" panose="02010600030101010101" pitchFamily="2" charset="-122"/>
              </a:rPr>
              <a:t>《</a:t>
            </a:r>
            <a:r>
              <a:rPr lang="zh-CN" altLang="en-US" sz="2000" dirty="0">
                <a:latin typeface="华文楷体" panose="02010600040101010101" pitchFamily="2" charset="-122"/>
                <a:ea typeface="华文楷体" panose="02010600040101010101" pitchFamily="2" charset="-122"/>
                <a:sym typeface="宋体" panose="02010600030101010101" pitchFamily="2" charset="-122"/>
              </a:rPr>
              <a:t>著作权法</a:t>
            </a:r>
            <a:r>
              <a:rPr lang="en-US" altLang="zh-CN" sz="2000" dirty="0">
                <a:latin typeface="华文楷体" panose="02010600040101010101" pitchFamily="2" charset="-122"/>
                <a:ea typeface="华文楷体" panose="02010600040101010101" pitchFamily="2" charset="-122"/>
                <a:sym typeface="宋体" panose="02010600030101010101" pitchFamily="2" charset="-122"/>
              </a:rPr>
              <a:t>》</a:t>
            </a:r>
            <a:r>
              <a:rPr lang="zh-CN" altLang="en-US" sz="2000" dirty="0">
                <a:latin typeface="华文楷体" panose="02010600040101010101" pitchFamily="2" charset="-122"/>
                <a:ea typeface="华文楷体" panose="02010600040101010101" pitchFamily="2" charset="-122"/>
                <a:sym typeface="宋体" panose="02010600030101010101" pitchFamily="2" charset="-122"/>
              </a:rPr>
              <a:t>第三次修订草案送审稿）</a:t>
            </a:r>
            <a:endParaRPr lang="zh-CN" altLang="en-US" sz="2000" dirty="0">
              <a:latin typeface="华文楷体" panose="02010600040101010101" pitchFamily="2" charset="-122"/>
              <a:ea typeface="华文楷体" panose="02010600040101010101" pitchFamily="2" charset="-122"/>
              <a:sym typeface="宋体" panose="02010600030101010101" pitchFamily="2" charset="-122"/>
            </a:endParaRPr>
          </a:p>
        </p:txBody>
      </p:sp>
      <p:pic>
        <p:nvPicPr>
          <p:cNvPr id="13" name="图片 12"/>
          <p:cNvPicPr>
            <a:picLocks noChangeAspect="1"/>
          </p:cNvPicPr>
          <p:nvPr/>
        </p:nvPicPr>
        <p:blipFill>
          <a:blip r:embed="rId2"/>
          <a:stretch>
            <a:fillRect/>
          </a:stretch>
        </p:blipFill>
        <p:spPr>
          <a:xfrm>
            <a:off x="0" y="2032"/>
            <a:ext cx="9144000" cy="1103376"/>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grpSp>
        <p:nvGrpSpPr>
          <p:cNvPr id="3" name="Group 4"/>
          <p:cNvGrpSpPr/>
          <p:nvPr/>
        </p:nvGrpSpPr>
        <p:grpSpPr bwMode="auto">
          <a:xfrm>
            <a:off x="906780" y="3632200"/>
            <a:ext cx="7788275" cy="1769745"/>
            <a:chOff x="0" y="0"/>
            <a:chExt cx="7905447" cy="3295268"/>
          </a:xfrm>
        </p:grpSpPr>
        <p:sp>
          <p:nvSpPr>
            <p:cNvPr id="4" name="矩形​​ 27"/>
            <p:cNvSpPr>
              <a:spLocks noChangeArrowheads="1"/>
            </p:cNvSpPr>
            <p:nvPr/>
          </p:nvSpPr>
          <p:spPr bwMode="auto">
            <a:xfrm>
              <a:off x="0" y="0"/>
              <a:ext cx="7905447" cy="3181905"/>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342900" indent="-342900" fontAlgn="auto">
                <a:lnSpc>
                  <a:spcPct val="200000"/>
                </a:lnSpc>
                <a:buFont typeface="Wingdings" panose="05000000000000000000" charset="0"/>
                <a:buChar char="Ø"/>
              </a:pPr>
              <a:r>
                <a:rPr lang="zh-CN" altLang="en-US" sz="2000">
                  <a:latin typeface="华文楷体" panose="02010600040101010101" pitchFamily="2" charset="-122"/>
                  <a:ea typeface="华文楷体" panose="02010600040101010101" pitchFamily="2" charset="-122"/>
                </a:rPr>
                <a:t>什么是实用性与艺术性？</a:t>
              </a:r>
              <a:endParaRPr lang="zh-CN" altLang="en-US" sz="2000">
                <a:latin typeface="华文楷体" panose="02010600040101010101" pitchFamily="2" charset="-122"/>
                <a:ea typeface="华文楷体" panose="02010600040101010101" pitchFamily="2" charset="-122"/>
              </a:endParaRPr>
            </a:p>
            <a:p>
              <a:pPr marL="342900" indent="-342900" fontAlgn="auto">
                <a:lnSpc>
                  <a:spcPct val="200000"/>
                </a:lnSpc>
                <a:buFont typeface="Wingdings" panose="05000000000000000000" charset="0"/>
                <a:buChar char="Ø"/>
              </a:pPr>
              <a:r>
                <a:rPr lang="zh-CN" altLang="en-US" sz="2000">
                  <a:latin typeface="华文楷体" panose="02010600040101010101" pitchFamily="2" charset="-122"/>
                  <a:ea typeface="华文楷体" panose="02010600040101010101" pitchFamily="2" charset="-122"/>
                </a:rPr>
                <a:t>作品与载体的关系？</a:t>
              </a:r>
              <a:endParaRPr lang="zh-CN" altLang="en-US" sz="2000">
                <a:latin typeface="华文楷体" panose="02010600040101010101" pitchFamily="2" charset="-122"/>
                <a:ea typeface="华文楷体" panose="02010600040101010101" pitchFamily="2" charset="-122"/>
              </a:endParaRPr>
            </a:p>
            <a:p>
              <a:pPr fontAlgn="auto">
                <a:lnSpc>
                  <a:spcPct val="150000"/>
                </a:lnSpc>
              </a:pPr>
              <a:endParaRPr lang="en-US" altLang="zh-CN" sz="2400"/>
            </a:p>
          </p:txBody>
        </p:sp>
        <p:sp>
          <p:nvSpPr>
            <p:cNvPr id="5" name="Rectangle 3"/>
            <p:cNvSpPr>
              <a:spLocks noChangeArrowheads="1"/>
            </p:cNvSpPr>
            <p:nvPr/>
          </p:nvSpPr>
          <p:spPr bwMode="auto">
            <a:xfrm>
              <a:off x="216024" y="248280"/>
              <a:ext cx="7344816" cy="3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511175">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nSpc>
                  <a:spcPct val="150000"/>
                </a:lnSpc>
                <a:spcBef>
                  <a:spcPts val="1800"/>
                </a:spcBef>
                <a:buClr>
                  <a:srgbClr val="92D050"/>
                </a:buClr>
                <a:buFont typeface="Wingdings" panose="05000000000000000000" pitchFamily="2" charset="2"/>
                <a:buChar char="l"/>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832485" y="1262380"/>
            <a:ext cx="7738745" cy="561340"/>
          </a:xfrm>
        </p:spPr>
        <p:txBody>
          <a:bodyPr vert="horz" lIns="69056" tIns="34529" rIns="69056" bIns="34529" rtlCol="0" anchor="ctr">
            <a:noAutofit/>
          </a:bodyPr>
          <a:lstStyle/>
          <a:p>
            <a:pPr algn="ctr"/>
            <a:r>
              <a:rPr lang="zh-CN" altLang="en-US" sz="2800" dirty="0">
                <a:ea typeface="黑体" panose="02010609060101010101" pitchFamily="49" charset="-122"/>
              </a:rPr>
              <a:t>第三节  不受著作权法保护的对象</a:t>
            </a:r>
            <a:endParaRPr lang="zh-CN" altLang="en-US" sz="2800" dirty="0">
              <a:ea typeface="黑体" panose="02010609060101010101" pitchFamily="49" charset="-122"/>
            </a:endParaRPr>
          </a:p>
        </p:txBody>
      </p:sp>
      <p:sp>
        <p:nvSpPr>
          <p:cNvPr id="24579" name="文本占位符 24578"/>
          <p:cNvSpPr>
            <a:spLocks noGrp="1"/>
          </p:cNvSpPr>
          <p:nvPr/>
        </p:nvSpPr>
        <p:spPr>
          <a:xfrm>
            <a:off x="1615440" y="1696720"/>
            <a:ext cx="6345079" cy="3281521"/>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900"/>
              </a:spcBef>
              <a:spcAft>
                <a:spcPts val="900"/>
              </a:spcAft>
              <a:buNone/>
            </a:pPr>
            <a:endParaRPr lang="zh-CN" altLang="en-US" sz="2100" b="1" dirty="0">
              <a:solidFill>
                <a:schemeClr val="bg2"/>
              </a:solidFill>
              <a:effectLst/>
              <a:latin typeface="幼圆" panose="02010509060101010101" charset="-122"/>
              <a:ea typeface="幼圆" panose="02010509060101010101" charset="-122"/>
            </a:endParaRPr>
          </a:p>
          <a:p>
            <a:pPr>
              <a:lnSpc>
                <a:spcPct val="150000"/>
              </a:lnSpc>
              <a:spcBef>
                <a:spcPts val="0"/>
              </a:spcBef>
            </a:pPr>
            <a:r>
              <a:rPr lang="zh-CN" altLang="en-US" sz="2400" dirty="0">
                <a:effectLst/>
                <a:latin typeface="+mn-ea"/>
              </a:rPr>
              <a:t>内容违法的作品</a:t>
            </a:r>
            <a:endParaRPr lang="zh-CN" altLang="en-US" sz="2400" dirty="0">
              <a:effectLst/>
              <a:latin typeface="+mn-ea"/>
            </a:endParaRPr>
          </a:p>
          <a:p>
            <a:pPr>
              <a:lnSpc>
                <a:spcPct val="150000"/>
              </a:lnSpc>
              <a:spcBef>
                <a:spcPts val="0"/>
              </a:spcBef>
            </a:pPr>
            <a:endParaRPr lang="zh-CN" altLang="en-US" sz="2400" dirty="0">
              <a:effectLst/>
              <a:latin typeface="+mn-ea"/>
            </a:endParaRPr>
          </a:p>
          <a:p>
            <a:pPr>
              <a:lnSpc>
                <a:spcPct val="150000"/>
              </a:lnSpc>
              <a:spcBef>
                <a:spcPts val="0"/>
              </a:spcBef>
            </a:pPr>
            <a:r>
              <a:rPr lang="zh-CN" altLang="en-US" sz="2400" dirty="0">
                <a:effectLst/>
                <a:latin typeface="+mn-ea"/>
              </a:rPr>
              <a:t>不适用于著作权法保护的对象</a:t>
            </a:r>
            <a:endParaRPr lang="zh-CN" altLang="en-US" sz="2400" dirty="0">
              <a:effectLst/>
              <a:latin typeface="+mn-ea"/>
            </a:endParaRPr>
          </a:p>
          <a:p>
            <a:pPr>
              <a:lnSpc>
                <a:spcPct val="150000"/>
              </a:lnSpc>
              <a:spcBef>
                <a:spcPts val="0"/>
              </a:spcBef>
            </a:pPr>
            <a:endParaRPr lang="zh-CN" altLang="en-US" sz="2100" dirty="0">
              <a:effectLst/>
              <a:latin typeface="+mn-ea"/>
            </a:endParaRPr>
          </a:p>
          <a:p>
            <a:pPr>
              <a:lnSpc>
                <a:spcPct val="150000"/>
              </a:lnSpc>
              <a:spcBef>
                <a:spcPts val="0"/>
              </a:spcBef>
            </a:pPr>
            <a:endParaRPr lang="zh-CN" altLang="en-US" sz="2100" dirty="0">
              <a:effectLst/>
              <a:latin typeface="+mn-ea"/>
            </a:endParaRPr>
          </a:p>
          <a:p>
            <a:pPr>
              <a:lnSpc>
                <a:spcPct val="150000"/>
              </a:lnSpc>
              <a:spcBef>
                <a:spcPts val="0"/>
              </a:spcBef>
            </a:pPr>
            <a:endParaRPr lang="zh-CN" altLang="en-US" sz="2100" dirty="0">
              <a:effectLst/>
              <a:latin typeface="+mn-ea"/>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sz="half" idx="1"/>
          </p:nvPr>
        </p:nvSpPr>
        <p:spPr>
          <a:xfrm>
            <a:off x="575945" y="2021840"/>
            <a:ext cx="4820285" cy="4469130"/>
          </a:xfrm>
        </p:spPr>
        <p:txBody>
          <a:bodyPr>
            <a:noAutofit/>
          </a:bodyPr>
          <a:lstStyle/>
          <a:p>
            <a:pPr marL="0" indent="0">
              <a:lnSpc>
                <a:spcPct val="160000"/>
              </a:lnSpc>
              <a:buFont typeface="Wingdings" panose="05000000000000000000" charset="0"/>
              <a:buNone/>
            </a:pPr>
            <a:r>
              <a:rPr lang="zh-CN" altLang="en-US" sz="2000" dirty="0">
                <a:latin typeface="华文楷体" panose="02010600040101010101" pitchFamily="2" charset="-122"/>
                <a:ea typeface="华文楷体" panose="02010600040101010101" pitchFamily="2" charset="-122"/>
              </a:rPr>
              <a:t>第4条：著作权人行使著作权，不得违反宪法和法律，不得损害公共利益。国家对作品的出版、传播依法进行监督管理</a:t>
            </a:r>
            <a:endParaRPr lang="zh-CN" altLang="en-US" sz="2000" dirty="0">
              <a:latin typeface="华文楷体" panose="02010600040101010101" pitchFamily="2" charset="-122"/>
              <a:ea typeface="华文楷体" panose="02010600040101010101" pitchFamily="2" charset="-122"/>
            </a:endParaRPr>
          </a:p>
          <a:p>
            <a:pPr>
              <a:lnSpc>
                <a:spcPct val="16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违法范围：宪法和法律</a:t>
            </a:r>
            <a:endParaRPr lang="zh-CN" altLang="en-US" sz="2000" dirty="0">
              <a:latin typeface="华文楷体" panose="02010600040101010101" pitchFamily="2" charset="-122"/>
              <a:ea typeface="华文楷体" panose="02010600040101010101" pitchFamily="2" charset="-122"/>
            </a:endParaRPr>
          </a:p>
          <a:p>
            <a:pPr>
              <a:lnSpc>
                <a:spcPct val="16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违法形式：内容违反法律、危害国家安全、公共利益或者破坏公序良俗</a:t>
            </a:r>
            <a:endParaRPr lang="zh-CN" altLang="en-US" sz="2000" dirty="0">
              <a:latin typeface="华文楷体" panose="02010600040101010101" pitchFamily="2" charset="-122"/>
              <a:ea typeface="华文楷体" panose="02010600040101010101" pitchFamily="2" charset="-122"/>
            </a:endParaRPr>
          </a:p>
          <a:p>
            <a:pPr>
              <a:lnSpc>
                <a:spcPct val="16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违法效果：限制积极权能但享有禁止权</a:t>
            </a:r>
            <a:endParaRPr lang="zh-CN" altLang="en-US" sz="2000" dirty="0">
              <a:latin typeface="华文楷体" panose="02010600040101010101" pitchFamily="2" charset="-122"/>
              <a:ea typeface="华文楷体" panose="02010600040101010101" pitchFamily="2" charset="-122"/>
            </a:endParaRPr>
          </a:p>
        </p:txBody>
      </p:sp>
      <p:grpSp>
        <p:nvGrpSpPr>
          <p:cNvPr id="49156" name="Group 4"/>
          <p:cNvGrpSpPr/>
          <p:nvPr/>
        </p:nvGrpSpPr>
        <p:grpSpPr bwMode="auto">
          <a:xfrm rot="21345924">
            <a:off x="5344795" y="2342515"/>
            <a:ext cx="3552825" cy="3618865"/>
            <a:chOff x="0" y="0"/>
            <a:chExt cx="3570118" cy="3841096"/>
          </a:xfrm>
        </p:grpSpPr>
        <p:pic>
          <p:nvPicPr>
            <p:cNvPr id="49157" name="Grafik 9" descr="Pagepeel.png"/>
            <p:cNvPicPr>
              <a:picLocks noChangeAspect="1" noChangeArrowheads="1"/>
            </p:cNvPicPr>
            <p:nvPr/>
          </p:nvPicPr>
          <p:blipFill>
            <a:blip r:embed="rId1">
              <a:grayscl/>
              <a:extLst>
                <a:ext uri="{28A0092B-C50C-407E-A947-70E740481C1C}">
                  <a14:useLocalDpi xmlns:a14="http://schemas.microsoft.com/office/drawing/2010/main" val="0"/>
                </a:ext>
              </a:extLst>
            </a:blip>
            <a:srcRect/>
            <a:stretch>
              <a:fillRect/>
            </a:stretch>
          </p:blipFill>
          <p:spPr bwMode="auto">
            <a:xfrm>
              <a:off x="0" y="0"/>
              <a:ext cx="3260722" cy="38410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8" name="矩形 11"/>
            <p:cNvSpPr>
              <a:spLocks noChangeArrowheads="1"/>
            </p:cNvSpPr>
            <p:nvPr/>
          </p:nvSpPr>
          <p:spPr bwMode="auto">
            <a:xfrm>
              <a:off x="98943" y="407567"/>
              <a:ext cx="3471175" cy="244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rPr>
                <a:t>  著作权法不保护违禁作</a:t>
              </a:r>
              <a:endPar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endParaRPr>
            </a:p>
            <a:p>
              <a:pPr>
                <a:lnSpc>
                  <a:spcPct val="150000"/>
                </a:lnSpc>
              </a:pPr>
              <a:r>
                <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rPr>
                <a:t>  品，并不是指该作品没</a:t>
              </a:r>
              <a:endPar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endParaRPr>
            </a:p>
            <a:p>
              <a:pPr>
                <a:lnSpc>
                  <a:spcPct val="150000"/>
                </a:lnSpc>
              </a:pPr>
              <a:r>
                <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rPr>
                <a:t>  有著作权，而是著作权</a:t>
              </a:r>
              <a:endPar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endParaRPr>
            </a:p>
            <a:p>
              <a:pPr>
                <a:lnSpc>
                  <a:spcPct val="150000"/>
                </a:lnSpc>
              </a:pPr>
              <a:r>
                <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rPr>
                <a:t>  的行使受到了限制。</a:t>
              </a:r>
              <a:endPar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endParaRPr>
            </a:p>
            <a:p>
              <a:pPr>
                <a:lnSpc>
                  <a:spcPct val="150000"/>
                </a:lnSpc>
              </a:pPr>
              <a:endParaRPr lang="zh-CN" altLang="en-US" sz="1600" b="1" dirty="0">
                <a:solidFill>
                  <a:srgbClr val="3F3F3F"/>
                </a:solidFill>
                <a:latin typeface="微软雅黑" panose="020B0503020204020204" charset="-122"/>
                <a:ea typeface="微软雅黑" panose="020B0503020204020204" charset="-122"/>
                <a:sym typeface="微软雅黑" panose="020B0503020204020204" charset="-122"/>
              </a:endParaRPr>
            </a:p>
          </p:txBody>
        </p:sp>
      </p:grpSp>
      <p:grpSp>
        <p:nvGrpSpPr>
          <p:cNvPr id="49159" name="Group 7"/>
          <p:cNvGrpSpPr/>
          <p:nvPr/>
        </p:nvGrpSpPr>
        <p:grpSpPr bwMode="auto">
          <a:xfrm>
            <a:off x="6494780" y="1991995"/>
            <a:ext cx="382905" cy="548005"/>
            <a:chOff x="0" y="0"/>
            <a:chExt cx="671058" cy="947285"/>
          </a:xfrm>
        </p:grpSpPr>
        <p:pic>
          <p:nvPicPr>
            <p:cNvPr id="49160" name="Picture 3" descr="\\Diskstation\PresentationLoad\PRESENTATIONLOAD\4_PRODUKTION\3_CHARTS &amp; DIAGRAMME\Sortieren\paper scraps\pin\pin_rot.png"/>
            <p:cNvPicPr>
              <a:picLocks noChangeAspect="1" noChangeArrowheads="1"/>
            </p:cNvPicPr>
            <p:nvPr/>
          </p:nvPicPr>
          <p:blipFill>
            <a:blip r:embed="rId2">
              <a:extLst>
                <a:ext uri="{28A0092B-C50C-407E-A947-70E740481C1C}">
                  <a14:useLocalDpi xmlns:a14="http://schemas.microsoft.com/office/drawing/2010/main" val="0"/>
                </a:ext>
              </a:extLst>
            </a:blip>
            <a:srcRect l="22310" r="46834" b="37975"/>
            <a:stretch>
              <a:fillRect/>
            </a:stretch>
          </p:blipFill>
          <p:spPr bwMode="auto">
            <a:xfrm flipH="1">
              <a:off x="51933" y="0"/>
              <a:ext cx="619125"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61" name="Ellipse 18"/>
            <p:cNvSpPr>
              <a:spLocks noChangeArrowheads="1"/>
            </p:cNvSpPr>
            <p:nvPr/>
          </p:nvSpPr>
          <p:spPr bwMode="auto">
            <a:xfrm>
              <a:off x="0" y="628197"/>
              <a:ext cx="495300" cy="319088"/>
            </a:xfrm>
            <a:prstGeom prst="ellipse">
              <a:avLst/>
            </a:prstGeom>
            <a:gradFill rotWithShape="1">
              <a:gsLst>
                <a:gs pos="0">
                  <a:srgbClr val="7F7F7F"/>
                </a:gs>
                <a:gs pos="28999">
                  <a:srgbClr val="FFFFFF"/>
                </a:gs>
                <a:gs pos="100000">
                  <a:srgbClr val="FFFFFF"/>
                </a:gs>
              </a:gsLst>
              <a:path path="rect">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a:solidFill>
                  <a:srgbClr val="FFFFFF"/>
                </a:solidFill>
              </a:endParaRPr>
            </a:p>
          </p:txBody>
        </p:sp>
      </p:grpSp>
      <p:pic>
        <p:nvPicPr>
          <p:cNvPr id="12" name="图片 11"/>
          <p:cNvPicPr>
            <a:picLocks noChangeAspect="1"/>
          </p:cNvPicPr>
          <p:nvPr/>
        </p:nvPicPr>
        <p:blipFill>
          <a:blip r:embed="rId3"/>
          <a:stretch>
            <a:fillRect/>
          </a:stretch>
        </p:blipFill>
        <p:spPr>
          <a:xfrm>
            <a:off x="0" y="2032"/>
            <a:ext cx="9144000" cy="1103376"/>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 name="Rectangle 3"/>
          <p:cNvSpPr>
            <a:spLocks noGrp="1" noChangeArrowheads="1"/>
          </p:cNvSpPr>
          <p:nvPr/>
        </p:nvSpPr>
        <p:spPr>
          <a:xfrm>
            <a:off x="431165" y="1202690"/>
            <a:ext cx="4565650" cy="889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60000"/>
              </a:lnSpc>
              <a:buNone/>
            </a:pPr>
            <a:r>
              <a:rPr lang="zh-CN" altLang="en-US" sz="2400" dirty="0">
                <a:ea typeface="黑体" panose="02010609060101010101" pitchFamily="49" charset="-122"/>
              </a:rPr>
              <a:t>一、内容违法作品</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p:cBhvr>
                                        <p:cTn id="7" dur="500"/>
                                        <p:tgtEl>
                                          <p:spTgt spid="49156"/>
                                        </p:tgtEl>
                                      </p:cBhvr>
                                    </p:animEffect>
                                    <p:anim calcmode="lin" valueType="num">
                                      <p:cBhvr>
                                        <p:cTn id="8" dur="500" fill="hold"/>
                                        <p:tgtEl>
                                          <p:spTgt spid="49156"/>
                                        </p:tgtEl>
                                        <p:attrNameLst>
                                          <p:attrName>ppt_x</p:attrName>
                                        </p:attrNameLst>
                                      </p:cBhvr>
                                      <p:tavLst>
                                        <p:tav tm="0">
                                          <p:val>
                                            <p:strVal val="#ppt_x"/>
                                          </p:val>
                                        </p:tav>
                                        <p:tav tm="100000">
                                          <p:val>
                                            <p:strVal val="#ppt_x"/>
                                          </p:val>
                                        </p:tav>
                                      </p:tavLst>
                                    </p:anim>
                                    <p:anim calcmode="lin" valueType="num">
                                      <p:cBhvr>
                                        <p:cTn id="9" dur="500" fill="hold"/>
                                        <p:tgtEl>
                                          <p:spTgt spid="4915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49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457200" y="1628775"/>
            <a:ext cx="8229600" cy="4784725"/>
          </a:xfrm>
        </p:spPr>
        <p:txBody>
          <a:bodyPr/>
          <a:lstStyle/>
          <a:p>
            <a:pPr>
              <a:lnSpc>
                <a:spcPct val="130000"/>
              </a:lnSpc>
            </a:pPr>
            <a:r>
              <a:rPr lang="zh-CN" altLang="en-US" sz="2000">
                <a:latin typeface="华文楷体" panose="02010600040101010101" pitchFamily="2" charset="-122"/>
                <a:ea typeface="华文楷体" panose="02010600040101010101" pitchFamily="2" charset="-122"/>
              </a:rPr>
              <a:t>按照我国</a:t>
            </a:r>
            <a:r>
              <a:rPr lang="en-US" altLang="zh-CN" sz="2000">
                <a:latin typeface="华文楷体" panose="02010600040101010101" pitchFamily="2" charset="-122"/>
                <a:ea typeface="华文楷体" panose="02010600040101010101" pitchFamily="2" charset="-122"/>
              </a:rPr>
              <a:t>2002</a:t>
            </a:r>
            <a:r>
              <a:rPr lang="zh-CN" altLang="en-US" sz="2000">
                <a:latin typeface="华文楷体" panose="02010600040101010101" pitchFamily="2" charset="-122"/>
                <a:ea typeface="华文楷体" panose="02010600040101010101" pitchFamily="2" charset="-122"/>
              </a:rPr>
              <a:t>年</a:t>
            </a:r>
            <a:r>
              <a:rPr lang="en-US" altLang="zh-CN" sz="2000">
                <a:latin typeface="华文楷体" panose="02010600040101010101" pitchFamily="2" charset="-122"/>
                <a:ea typeface="华文楷体" panose="02010600040101010101" pitchFamily="2" charset="-122"/>
              </a:rPr>
              <a:t>2</a:t>
            </a:r>
            <a:r>
              <a:rPr lang="zh-CN" altLang="en-US" sz="2000">
                <a:latin typeface="华文楷体" panose="02010600040101010101" pitchFamily="2" charset="-122"/>
                <a:ea typeface="华文楷体" panose="02010600040101010101" pitchFamily="2" charset="-122"/>
              </a:rPr>
              <a:t>月</a:t>
            </a:r>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日实施的</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出版管理条例</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的规定，禁止出版发行的作品包括：（</a:t>
            </a:r>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）反对宪法确定的基本原则的；（</a:t>
            </a:r>
            <a:r>
              <a:rPr lang="en-US" altLang="zh-CN" sz="2000">
                <a:latin typeface="华文楷体" panose="02010600040101010101" pitchFamily="2" charset="-122"/>
                <a:ea typeface="华文楷体" panose="02010600040101010101" pitchFamily="2" charset="-122"/>
              </a:rPr>
              <a:t>2</a:t>
            </a:r>
            <a:r>
              <a:rPr lang="zh-CN" altLang="en-US" sz="2000">
                <a:latin typeface="华文楷体" panose="02010600040101010101" pitchFamily="2" charset="-122"/>
                <a:ea typeface="华文楷体" panose="02010600040101010101" pitchFamily="2" charset="-122"/>
              </a:rPr>
              <a:t>）危害国家统一、主权和领土完整的；（</a:t>
            </a:r>
            <a:r>
              <a:rPr lang="en-US" altLang="zh-CN" sz="2000">
                <a:latin typeface="华文楷体" panose="02010600040101010101" pitchFamily="2" charset="-122"/>
                <a:ea typeface="华文楷体" panose="02010600040101010101" pitchFamily="2" charset="-122"/>
              </a:rPr>
              <a:t>3</a:t>
            </a:r>
            <a:r>
              <a:rPr lang="zh-CN" altLang="en-US" sz="2000">
                <a:latin typeface="华文楷体" panose="02010600040101010101" pitchFamily="2" charset="-122"/>
                <a:ea typeface="华文楷体" panose="02010600040101010101" pitchFamily="2" charset="-122"/>
              </a:rPr>
              <a:t>）泄露国家秘密、危害国家安全或者损害国家荣誉和利益的；（</a:t>
            </a:r>
            <a:r>
              <a:rPr lang="en-US" altLang="zh-CN" sz="2000">
                <a:latin typeface="华文楷体" panose="02010600040101010101" pitchFamily="2" charset="-122"/>
                <a:ea typeface="华文楷体" panose="02010600040101010101" pitchFamily="2" charset="-122"/>
              </a:rPr>
              <a:t>4</a:t>
            </a:r>
            <a:r>
              <a:rPr lang="zh-CN" altLang="en-US" sz="2000">
                <a:latin typeface="华文楷体" panose="02010600040101010101" pitchFamily="2" charset="-122"/>
                <a:ea typeface="华文楷体" panose="02010600040101010101" pitchFamily="2" charset="-122"/>
              </a:rPr>
              <a:t>）煽动民族仇恨、民族歧视，破坏民族团结，或者侵害民族风俗、习惯的；（</a:t>
            </a:r>
            <a:r>
              <a:rPr lang="en-US" altLang="zh-CN" sz="2000">
                <a:latin typeface="华文楷体" panose="02010600040101010101" pitchFamily="2" charset="-122"/>
                <a:ea typeface="华文楷体" panose="02010600040101010101" pitchFamily="2" charset="-122"/>
              </a:rPr>
              <a:t>5</a:t>
            </a:r>
            <a:r>
              <a:rPr lang="zh-CN" altLang="en-US" sz="2000">
                <a:latin typeface="华文楷体" panose="02010600040101010101" pitchFamily="2" charset="-122"/>
                <a:ea typeface="华文楷体" panose="02010600040101010101" pitchFamily="2" charset="-122"/>
              </a:rPr>
              <a:t>）宣扬邪教、迷信的；（</a:t>
            </a:r>
            <a:r>
              <a:rPr lang="en-US" altLang="zh-CN" sz="2000">
                <a:latin typeface="华文楷体" panose="02010600040101010101" pitchFamily="2" charset="-122"/>
                <a:ea typeface="华文楷体" panose="02010600040101010101" pitchFamily="2" charset="-122"/>
              </a:rPr>
              <a:t>6</a:t>
            </a:r>
            <a:r>
              <a:rPr lang="zh-CN" altLang="en-US" sz="2000">
                <a:latin typeface="华文楷体" panose="02010600040101010101" pitchFamily="2" charset="-122"/>
                <a:ea typeface="华文楷体" panose="02010600040101010101" pitchFamily="2" charset="-122"/>
              </a:rPr>
              <a:t>）扰乱社会秩序，破坏社会稳定的；（</a:t>
            </a:r>
            <a:r>
              <a:rPr lang="en-US" altLang="zh-CN" sz="2000">
                <a:latin typeface="华文楷体" panose="02010600040101010101" pitchFamily="2" charset="-122"/>
                <a:ea typeface="华文楷体" panose="02010600040101010101" pitchFamily="2" charset="-122"/>
              </a:rPr>
              <a:t>7</a:t>
            </a:r>
            <a:r>
              <a:rPr lang="zh-CN" altLang="en-US" sz="2000">
                <a:latin typeface="华文楷体" panose="02010600040101010101" pitchFamily="2" charset="-122"/>
                <a:ea typeface="华文楷体" panose="02010600040101010101" pitchFamily="2" charset="-122"/>
              </a:rPr>
              <a:t>）宣扬淫秽、赌博、暴力或者教唆犯罪的；（</a:t>
            </a:r>
            <a:r>
              <a:rPr lang="en-US" altLang="zh-CN" sz="2000">
                <a:latin typeface="华文楷体" panose="02010600040101010101" pitchFamily="2" charset="-122"/>
                <a:ea typeface="华文楷体" panose="02010600040101010101" pitchFamily="2" charset="-122"/>
              </a:rPr>
              <a:t>8</a:t>
            </a:r>
            <a:r>
              <a:rPr lang="zh-CN" altLang="en-US" sz="2000">
                <a:latin typeface="华文楷体" panose="02010600040101010101" pitchFamily="2" charset="-122"/>
                <a:ea typeface="华文楷体" panose="02010600040101010101" pitchFamily="2" charset="-122"/>
              </a:rPr>
              <a:t>）侮辱或者诽谤他人，侵害他人合法权益的；（</a:t>
            </a:r>
            <a:r>
              <a:rPr lang="en-US" altLang="zh-CN" sz="2000">
                <a:latin typeface="华文楷体" panose="02010600040101010101" pitchFamily="2" charset="-122"/>
                <a:ea typeface="华文楷体" panose="02010600040101010101" pitchFamily="2" charset="-122"/>
              </a:rPr>
              <a:t>9</a:t>
            </a:r>
            <a:r>
              <a:rPr lang="zh-CN" altLang="en-US" sz="2000">
                <a:latin typeface="华文楷体" panose="02010600040101010101" pitchFamily="2" charset="-122"/>
                <a:ea typeface="华文楷体" panose="02010600040101010101" pitchFamily="2" charset="-122"/>
              </a:rPr>
              <a:t>）危害社会公德或者民族优秀文化传统的；（</a:t>
            </a:r>
            <a:r>
              <a:rPr lang="en-US" altLang="zh-CN" sz="2000">
                <a:latin typeface="华文楷体" panose="02010600040101010101" pitchFamily="2" charset="-122"/>
                <a:ea typeface="华文楷体" panose="02010600040101010101" pitchFamily="2" charset="-122"/>
              </a:rPr>
              <a:t>10</a:t>
            </a:r>
            <a:r>
              <a:rPr lang="zh-CN" altLang="en-US" sz="2000">
                <a:latin typeface="华文楷体" panose="02010600040101010101" pitchFamily="2" charset="-122"/>
                <a:ea typeface="华文楷体" panose="02010600040101010101" pitchFamily="2" charset="-122"/>
              </a:rPr>
              <a:t>）有法律、行政法规和国家规定禁止的其他内容的。另外，以未成年人为对象的出版物含有诱发未成年人模仿违反社会公德的行为和违法犯罪的行为的内容或含有恐怖、残酷等妨害未成年人身心健康的内容的，也属于禁止出版发行的对象。</a:t>
            </a:r>
            <a:endParaRPr lang="zh-CN" altLang="en-US" sz="200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457200" y="3717925"/>
            <a:ext cx="8229600" cy="2408238"/>
          </a:xfrm>
        </p:spPr>
        <p:txBody>
          <a:bodyPr/>
          <a:lstStyle/>
          <a:p>
            <a:pPr>
              <a:lnSpc>
                <a:spcPct val="80000"/>
              </a:lnSpc>
            </a:pPr>
            <a:endParaRPr lang="zh-CN" altLang="en-US"/>
          </a:p>
          <a:p>
            <a:pPr>
              <a:lnSpc>
                <a:spcPct val="80000"/>
              </a:lnSpc>
            </a:pPr>
            <a:endParaRPr lang="zh-CN" altLang="en-US"/>
          </a:p>
          <a:p>
            <a:pPr>
              <a:lnSpc>
                <a:spcPct val="80000"/>
              </a:lnSpc>
            </a:pPr>
            <a:endParaRPr lang="zh-CN" altLang="en-US"/>
          </a:p>
          <a:p>
            <a:pPr>
              <a:lnSpc>
                <a:spcPct val="80000"/>
              </a:lnSpc>
            </a:pPr>
            <a:endParaRPr lang="zh-CN" altLang="en-US"/>
          </a:p>
        </p:txBody>
      </p:sp>
      <p:sp>
        <p:nvSpPr>
          <p:cNvPr id="51204" name="AutoShape 4"/>
          <p:cNvSpPr>
            <a:spLocks noChangeArrowheads="1"/>
          </p:cNvSpPr>
          <p:nvPr/>
        </p:nvSpPr>
        <p:spPr bwMode="auto">
          <a:xfrm>
            <a:off x="762000" y="2212975"/>
            <a:ext cx="2370138" cy="3521075"/>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zh-CN" sz="2400" b="1">
              <a:solidFill>
                <a:schemeClr val="bg1"/>
              </a:solidFill>
            </a:endParaRPr>
          </a:p>
        </p:txBody>
      </p:sp>
      <p:sp>
        <p:nvSpPr>
          <p:cNvPr id="51205" name="Text Box 5"/>
          <p:cNvSpPr txBox="1">
            <a:spLocks noChangeArrowheads="1"/>
          </p:cNvSpPr>
          <p:nvPr/>
        </p:nvSpPr>
        <p:spPr bwMode="auto">
          <a:xfrm>
            <a:off x="803275" y="2568575"/>
            <a:ext cx="2316480" cy="304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华文楷体" panose="02010600040101010101" pitchFamily="2" charset="-122"/>
                <a:ea typeface="华文楷体" panose="02010600040101010101" pitchFamily="2" charset="-122"/>
              </a:rPr>
              <a:t>（</a:t>
            </a:r>
            <a:r>
              <a:rPr lang="en-US" altLang="zh-CN" sz="2400" dirty="0">
                <a:solidFill>
                  <a:schemeClr val="bg1"/>
                </a:solidFill>
                <a:latin typeface="华文楷体" panose="02010600040101010101" pitchFamily="2" charset="-122"/>
                <a:ea typeface="华文楷体" panose="02010600040101010101" pitchFamily="2" charset="-122"/>
              </a:rPr>
              <a:t>1</a:t>
            </a:r>
            <a:r>
              <a:rPr lang="zh-CN" altLang="en-US" sz="2400" dirty="0">
                <a:solidFill>
                  <a:schemeClr val="bg1"/>
                </a:solidFill>
                <a:latin typeface="华文楷体" panose="02010600040101010101" pitchFamily="2" charset="-122"/>
                <a:ea typeface="华文楷体" panose="02010600040101010101" pitchFamily="2" charset="-122"/>
              </a:rPr>
              <a:t>）法律、法</a:t>
            </a:r>
            <a:endParaRPr lang="zh-CN" altLang="en-US" sz="2400" dirty="0">
              <a:solidFill>
                <a:schemeClr val="bg1"/>
              </a:solidFill>
              <a:latin typeface="华文楷体" panose="02010600040101010101" pitchFamily="2" charset="-122"/>
              <a:ea typeface="华文楷体" panose="02010600040101010101" pitchFamily="2" charset="-122"/>
            </a:endParaRPr>
          </a:p>
          <a:p>
            <a:r>
              <a:rPr lang="zh-CN" altLang="en-US" sz="2400" dirty="0">
                <a:solidFill>
                  <a:schemeClr val="bg1"/>
                </a:solidFill>
                <a:latin typeface="华文楷体" panose="02010600040101010101" pitchFamily="2" charset="-122"/>
                <a:ea typeface="华文楷体" panose="02010600040101010101" pitchFamily="2" charset="-122"/>
              </a:rPr>
              <a:t>规、国家机关</a:t>
            </a:r>
            <a:endParaRPr lang="zh-CN" altLang="en-US" sz="2400" dirty="0">
              <a:solidFill>
                <a:schemeClr val="bg1"/>
              </a:solidFill>
              <a:latin typeface="华文楷体" panose="02010600040101010101" pitchFamily="2" charset="-122"/>
              <a:ea typeface="华文楷体" panose="02010600040101010101" pitchFamily="2" charset="-122"/>
            </a:endParaRPr>
          </a:p>
          <a:p>
            <a:r>
              <a:rPr lang="zh-CN" altLang="en-US" sz="2400" dirty="0">
                <a:solidFill>
                  <a:schemeClr val="bg1"/>
                </a:solidFill>
                <a:latin typeface="华文楷体" panose="02010600040101010101" pitchFamily="2" charset="-122"/>
                <a:ea typeface="华文楷体" panose="02010600040101010101" pitchFamily="2" charset="-122"/>
              </a:rPr>
              <a:t>的决议、决定、</a:t>
            </a:r>
            <a:endParaRPr lang="zh-CN" altLang="en-US" sz="2400" dirty="0">
              <a:solidFill>
                <a:schemeClr val="bg1"/>
              </a:solidFill>
              <a:latin typeface="华文楷体" panose="02010600040101010101" pitchFamily="2" charset="-122"/>
              <a:ea typeface="华文楷体" panose="02010600040101010101" pitchFamily="2" charset="-122"/>
            </a:endParaRPr>
          </a:p>
          <a:p>
            <a:r>
              <a:rPr lang="zh-CN" altLang="en-US" sz="2400" dirty="0">
                <a:solidFill>
                  <a:schemeClr val="bg1"/>
                </a:solidFill>
                <a:latin typeface="华文楷体" panose="02010600040101010101" pitchFamily="2" charset="-122"/>
                <a:ea typeface="华文楷体" panose="02010600040101010101" pitchFamily="2" charset="-122"/>
              </a:rPr>
              <a:t>命令和其他属</a:t>
            </a:r>
            <a:endParaRPr lang="zh-CN" altLang="en-US" sz="2400" dirty="0">
              <a:solidFill>
                <a:schemeClr val="bg1"/>
              </a:solidFill>
              <a:latin typeface="华文楷体" panose="02010600040101010101" pitchFamily="2" charset="-122"/>
              <a:ea typeface="华文楷体" panose="02010600040101010101" pitchFamily="2" charset="-122"/>
            </a:endParaRPr>
          </a:p>
          <a:p>
            <a:r>
              <a:rPr lang="zh-CN" altLang="en-US" sz="2400" dirty="0">
                <a:solidFill>
                  <a:schemeClr val="bg1"/>
                </a:solidFill>
                <a:latin typeface="华文楷体" panose="02010600040101010101" pitchFamily="2" charset="-122"/>
                <a:ea typeface="华文楷体" panose="02010600040101010101" pitchFamily="2" charset="-122"/>
              </a:rPr>
              <a:t>于立法、行政、</a:t>
            </a:r>
            <a:endParaRPr lang="zh-CN" altLang="en-US" sz="2400" dirty="0">
              <a:solidFill>
                <a:schemeClr val="bg1"/>
              </a:solidFill>
              <a:latin typeface="华文楷体" panose="02010600040101010101" pitchFamily="2" charset="-122"/>
              <a:ea typeface="华文楷体" panose="02010600040101010101" pitchFamily="2" charset="-122"/>
            </a:endParaRPr>
          </a:p>
          <a:p>
            <a:r>
              <a:rPr lang="zh-CN" altLang="en-US" sz="2400" dirty="0">
                <a:solidFill>
                  <a:schemeClr val="bg1"/>
                </a:solidFill>
                <a:latin typeface="华文楷体" panose="02010600040101010101" pitchFamily="2" charset="-122"/>
                <a:ea typeface="华文楷体" panose="02010600040101010101" pitchFamily="2" charset="-122"/>
              </a:rPr>
              <a:t>司法性质的文</a:t>
            </a:r>
            <a:endParaRPr lang="zh-CN" altLang="en-US" sz="2400" dirty="0">
              <a:solidFill>
                <a:schemeClr val="bg1"/>
              </a:solidFill>
              <a:latin typeface="华文楷体" panose="02010600040101010101" pitchFamily="2" charset="-122"/>
              <a:ea typeface="华文楷体" panose="02010600040101010101" pitchFamily="2" charset="-122"/>
            </a:endParaRPr>
          </a:p>
          <a:p>
            <a:r>
              <a:rPr lang="zh-CN" altLang="en-US" sz="2400" dirty="0">
                <a:solidFill>
                  <a:schemeClr val="bg1"/>
                </a:solidFill>
                <a:latin typeface="华文楷体" panose="02010600040101010101" pitchFamily="2" charset="-122"/>
                <a:ea typeface="华文楷体" panose="02010600040101010101" pitchFamily="2" charset="-122"/>
              </a:rPr>
              <a:t>件及其官方正</a:t>
            </a:r>
            <a:endParaRPr lang="zh-CN" altLang="en-US" sz="2400" dirty="0">
              <a:solidFill>
                <a:schemeClr val="bg1"/>
              </a:solidFill>
              <a:latin typeface="华文楷体" panose="02010600040101010101" pitchFamily="2" charset="-122"/>
              <a:ea typeface="华文楷体" panose="02010600040101010101" pitchFamily="2" charset="-122"/>
            </a:endParaRPr>
          </a:p>
          <a:p>
            <a:r>
              <a:rPr lang="zh-CN" altLang="en-US" sz="2400" dirty="0">
                <a:solidFill>
                  <a:schemeClr val="bg1"/>
                </a:solidFill>
                <a:latin typeface="华文楷体" panose="02010600040101010101" pitchFamily="2" charset="-122"/>
                <a:ea typeface="华文楷体" panose="02010600040101010101" pitchFamily="2" charset="-122"/>
              </a:rPr>
              <a:t>式译文。</a:t>
            </a:r>
            <a:endParaRPr lang="zh-CN" altLang="en-US" sz="2400" dirty="0">
              <a:solidFill>
                <a:schemeClr val="bg1"/>
              </a:solidFill>
              <a:latin typeface="华文楷体" panose="02010600040101010101" pitchFamily="2" charset="-122"/>
              <a:ea typeface="华文楷体" panose="02010600040101010101" pitchFamily="2" charset="-122"/>
            </a:endParaRPr>
          </a:p>
        </p:txBody>
      </p:sp>
      <p:sp>
        <p:nvSpPr>
          <p:cNvPr id="51206" name="Text Box 6"/>
          <p:cNvSpPr txBox="1">
            <a:spLocks noChangeArrowheads="1"/>
          </p:cNvSpPr>
          <p:nvPr/>
        </p:nvSpPr>
        <p:spPr bwMode="auto">
          <a:xfrm>
            <a:off x="803275" y="1412240"/>
            <a:ext cx="4754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ea typeface="黑体" panose="02010609060101010101" pitchFamily="49" charset="-122"/>
              </a:rPr>
              <a:t>二、不适用于著作权法保护的对象</a:t>
            </a:r>
            <a:endParaRPr lang="zh-CN" altLang="en-US" sz="2400" dirty="0">
              <a:ea typeface="黑体" panose="02010609060101010101" pitchFamily="49" charset="-122"/>
            </a:endParaRPr>
          </a:p>
        </p:txBody>
      </p:sp>
      <p:sp>
        <p:nvSpPr>
          <p:cNvPr id="51207" name="AutoShape 7"/>
          <p:cNvSpPr>
            <a:spLocks noChangeArrowheads="1"/>
          </p:cNvSpPr>
          <p:nvPr/>
        </p:nvSpPr>
        <p:spPr bwMode="auto">
          <a:xfrm>
            <a:off x="3492500" y="2205038"/>
            <a:ext cx="2370138" cy="3521075"/>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zh-CN" sz="2400" b="1">
              <a:solidFill>
                <a:schemeClr val="bg1"/>
              </a:solidFill>
            </a:endParaRPr>
          </a:p>
        </p:txBody>
      </p:sp>
      <p:sp>
        <p:nvSpPr>
          <p:cNvPr id="51208" name="AutoShape 8"/>
          <p:cNvSpPr>
            <a:spLocks noChangeArrowheads="1"/>
          </p:cNvSpPr>
          <p:nvPr/>
        </p:nvSpPr>
        <p:spPr bwMode="auto">
          <a:xfrm>
            <a:off x="6300788" y="2205038"/>
            <a:ext cx="2370137" cy="3521075"/>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zh-CN" sz="2400" b="1">
              <a:solidFill>
                <a:schemeClr val="bg1"/>
              </a:solidFill>
            </a:endParaRPr>
          </a:p>
        </p:txBody>
      </p:sp>
      <p:sp>
        <p:nvSpPr>
          <p:cNvPr id="51209" name="Text Box 9"/>
          <p:cNvSpPr txBox="1">
            <a:spLocks noChangeArrowheads="1"/>
          </p:cNvSpPr>
          <p:nvPr/>
        </p:nvSpPr>
        <p:spPr bwMode="auto">
          <a:xfrm>
            <a:off x="3475355" y="2581275"/>
            <a:ext cx="238696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dirty="0">
                <a:solidFill>
                  <a:schemeClr val="bg1"/>
                </a:solidFill>
                <a:latin typeface="华文楷体" panose="02010600040101010101" pitchFamily="2" charset="-122"/>
                <a:ea typeface="华文楷体" panose="02010600040101010101" pitchFamily="2" charset="-122"/>
              </a:rPr>
              <a:t>（</a:t>
            </a:r>
            <a:r>
              <a:rPr lang="en-US" altLang="zh-CN" sz="2400" dirty="0">
                <a:solidFill>
                  <a:schemeClr val="bg1"/>
                </a:solidFill>
                <a:latin typeface="华文楷体" panose="02010600040101010101" pitchFamily="2" charset="-122"/>
                <a:ea typeface="华文楷体" panose="02010600040101010101" pitchFamily="2" charset="-122"/>
              </a:rPr>
              <a:t>2</a:t>
            </a:r>
            <a:r>
              <a:rPr lang="zh-CN" altLang="en-US" sz="2400" dirty="0">
                <a:solidFill>
                  <a:schemeClr val="bg1"/>
                </a:solidFill>
                <a:latin typeface="华文楷体" panose="02010600040101010101" pitchFamily="2" charset="-122"/>
                <a:ea typeface="华文楷体" panose="02010600040101010101" pitchFamily="2" charset="-122"/>
              </a:rPr>
              <a:t>）单纯事实消息即通过报纸、期刊、广播电台、</a:t>
            </a:r>
            <a:endParaRPr lang="zh-CN" altLang="en-US" sz="2400" dirty="0">
              <a:solidFill>
                <a:schemeClr val="bg1"/>
              </a:solidFill>
              <a:latin typeface="华文楷体" panose="02010600040101010101" pitchFamily="2" charset="-122"/>
              <a:ea typeface="华文楷体" panose="02010600040101010101" pitchFamily="2" charset="-122"/>
            </a:endParaRPr>
          </a:p>
          <a:p>
            <a:pPr algn="l"/>
            <a:r>
              <a:rPr lang="zh-CN" altLang="en-US" sz="2400" dirty="0">
                <a:solidFill>
                  <a:schemeClr val="bg1"/>
                </a:solidFill>
                <a:latin typeface="华文楷体" panose="02010600040101010101" pitchFamily="2" charset="-122"/>
                <a:ea typeface="华文楷体" panose="02010600040101010101" pitchFamily="2" charset="-122"/>
              </a:rPr>
              <a:t>电视台等媒体报</a:t>
            </a:r>
            <a:endParaRPr lang="zh-CN" altLang="en-US" sz="2400" dirty="0">
              <a:solidFill>
                <a:schemeClr val="bg1"/>
              </a:solidFill>
              <a:latin typeface="华文楷体" panose="02010600040101010101" pitchFamily="2" charset="-122"/>
              <a:ea typeface="华文楷体" panose="02010600040101010101" pitchFamily="2" charset="-122"/>
            </a:endParaRPr>
          </a:p>
          <a:p>
            <a:pPr algn="l"/>
            <a:r>
              <a:rPr lang="zh-CN" altLang="en-US" sz="2400" dirty="0">
                <a:solidFill>
                  <a:schemeClr val="bg1"/>
                </a:solidFill>
                <a:latin typeface="华文楷体" panose="02010600040101010101" pitchFamily="2" charset="-122"/>
                <a:ea typeface="华文楷体" panose="02010600040101010101" pitchFamily="2" charset="-122"/>
              </a:rPr>
              <a:t>道的单纯事实消</a:t>
            </a:r>
            <a:endParaRPr lang="zh-CN" altLang="en-US" sz="2400" dirty="0">
              <a:solidFill>
                <a:schemeClr val="bg1"/>
              </a:solidFill>
              <a:latin typeface="华文楷体" panose="02010600040101010101" pitchFamily="2" charset="-122"/>
              <a:ea typeface="华文楷体" panose="02010600040101010101" pitchFamily="2" charset="-122"/>
            </a:endParaRPr>
          </a:p>
          <a:p>
            <a:pPr algn="l"/>
            <a:r>
              <a:rPr lang="zh-CN" altLang="en-US" sz="2400" dirty="0">
                <a:solidFill>
                  <a:schemeClr val="bg1"/>
                </a:solidFill>
                <a:latin typeface="华文楷体" panose="02010600040101010101" pitchFamily="2" charset="-122"/>
                <a:ea typeface="华文楷体" panose="02010600040101010101" pitchFamily="2" charset="-122"/>
              </a:rPr>
              <a:t>息。</a:t>
            </a:r>
            <a:endParaRPr lang="zh-CN" altLang="en-US" sz="2400" dirty="0">
              <a:solidFill>
                <a:schemeClr val="bg1"/>
              </a:solidFill>
              <a:latin typeface="华文楷体" panose="02010600040101010101" pitchFamily="2" charset="-122"/>
              <a:ea typeface="华文楷体" panose="02010600040101010101" pitchFamily="2" charset="-122"/>
            </a:endParaRPr>
          </a:p>
        </p:txBody>
      </p:sp>
      <p:sp>
        <p:nvSpPr>
          <p:cNvPr id="51210" name="Text Box 10"/>
          <p:cNvSpPr txBox="1">
            <a:spLocks noChangeArrowheads="1"/>
          </p:cNvSpPr>
          <p:nvPr/>
        </p:nvSpPr>
        <p:spPr bwMode="auto">
          <a:xfrm>
            <a:off x="6324600" y="2557463"/>
            <a:ext cx="215455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华文楷体" panose="02010600040101010101" pitchFamily="2" charset="-122"/>
                <a:ea typeface="华文楷体" panose="02010600040101010101" pitchFamily="2" charset="-122"/>
              </a:rPr>
              <a:t>（</a:t>
            </a:r>
            <a:r>
              <a:rPr lang="en-US" altLang="zh-CN" sz="2400" dirty="0">
                <a:solidFill>
                  <a:schemeClr val="bg1"/>
                </a:solidFill>
                <a:latin typeface="华文楷体" panose="02010600040101010101" pitchFamily="2" charset="-122"/>
                <a:ea typeface="华文楷体" panose="02010600040101010101" pitchFamily="2" charset="-122"/>
              </a:rPr>
              <a:t>3</a:t>
            </a:r>
            <a:r>
              <a:rPr lang="zh-CN" altLang="en-US" sz="2400" dirty="0">
                <a:solidFill>
                  <a:schemeClr val="bg1"/>
                </a:solidFill>
                <a:latin typeface="华文楷体" panose="02010600040101010101" pitchFamily="2" charset="-122"/>
                <a:ea typeface="华文楷体" panose="02010600040101010101" pitchFamily="2" charset="-122"/>
              </a:rPr>
              <a:t>）历法、通</a:t>
            </a:r>
            <a:endParaRPr lang="zh-CN" altLang="en-US" sz="2400" dirty="0">
              <a:solidFill>
                <a:schemeClr val="bg1"/>
              </a:solidFill>
              <a:latin typeface="华文楷体" panose="02010600040101010101" pitchFamily="2" charset="-122"/>
              <a:ea typeface="华文楷体" panose="02010600040101010101" pitchFamily="2" charset="-122"/>
            </a:endParaRPr>
          </a:p>
          <a:p>
            <a:r>
              <a:rPr lang="zh-CN" altLang="en-US" sz="2400" dirty="0">
                <a:solidFill>
                  <a:schemeClr val="bg1"/>
                </a:solidFill>
                <a:latin typeface="华文楷体" panose="02010600040101010101" pitchFamily="2" charset="-122"/>
                <a:ea typeface="华文楷体" panose="02010600040101010101" pitchFamily="2" charset="-122"/>
              </a:rPr>
              <a:t>用数表、通用</a:t>
            </a:r>
            <a:endParaRPr lang="zh-CN" altLang="en-US" sz="2400" dirty="0">
              <a:solidFill>
                <a:schemeClr val="bg1"/>
              </a:solidFill>
              <a:latin typeface="华文楷体" panose="02010600040101010101" pitchFamily="2" charset="-122"/>
              <a:ea typeface="华文楷体" panose="02010600040101010101" pitchFamily="2" charset="-122"/>
            </a:endParaRPr>
          </a:p>
          <a:p>
            <a:r>
              <a:rPr lang="zh-CN" altLang="en-US" sz="2400" dirty="0">
                <a:solidFill>
                  <a:schemeClr val="bg1"/>
                </a:solidFill>
                <a:latin typeface="华文楷体" panose="02010600040101010101" pitchFamily="2" charset="-122"/>
                <a:ea typeface="华文楷体" panose="02010600040101010101" pitchFamily="2" charset="-122"/>
              </a:rPr>
              <a:t>表格和公式。</a:t>
            </a:r>
            <a:endParaRPr lang="zh-CN" altLang="en-US" sz="2400" dirty="0">
              <a:solidFill>
                <a:schemeClr val="bg1"/>
              </a:solidFill>
              <a:latin typeface="华文楷体" panose="02010600040101010101" pitchFamily="2" charset="-122"/>
              <a:ea typeface="华文楷体" panose="02010600040101010101" pitchFamily="2" charset="-122"/>
            </a:endParaRPr>
          </a:p>
        </p:txBody>
      </p:sp>
      <p:pic>
        <p:nvPicPr>
          <p:cNvPr id="13" name="图片 12"/>
          <p:cNvPicPr>
            <a:picLocks noChangeAspect="1"/>
          </p:cNvPicPr>
          <p:nvPr/>
        </p:nvPicPr>
        <p:blipFill>
          <a:blip r:embed="rId1"/>
          <a:stretch>
            <a:fillRect/>
          </a:stretch>
        </p:blipFill>
        <p:spPr>
          <a:xfrm>
            <a:off x="0" y="2032"/>
            <a:ext cx="9144000" cy="1103376"/>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0" y="2032"/>
            <a:ext cx="9144000" cy="1103376"/>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5" name="标题 7169"/>
          <p:cNvSpPr>
            <a:spLocks noGrp="1"/>
          </p:cNvSpPr>
          <p:nvPr>
            <p:ph type="title"/>
          </p:nvPr>
        </p:nvSpPr>
        <p:spPr>
          <a:xfrm>
            <a:off x="698500" y="931545"/>
            <a:ext cx="8038465" cy="709295"/>
          </a:xfrm>
          <a:ln w="9525">
            <a:noFill/>
            <a:miter/>
          </a:ln>
        </p:spPr>
        <p:txBody>
          <a:bodyPr anchor="ctr"/>
          <a:lstStyle/>
          <a:p>
            <a:pPr algn="ctr"/>
            <a:r>
              <a:rPr lang="zh-CN" altLang="en-US" sz="2400" dirty="0">
                <a:ea typeface="黑体" panose="02010609060101010101" pitchFamily="49" charset="-122"/>
              </a:rPr>
              <a:t>讨     论</a:t>
            </a:r>
            <a:endParaRPr lang="zh-CN" altLang="en-US" sz="2400" dirty="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4754880" y="1604888"/>
            <a:ext cx="3981831" cy="488735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196" y="2773680"/>
            <a:ext cx="4251804" cy="3784429"/>
          </a:xfrm>
          <a:prstGeom prst="rect">
            <a:avLst/>
          </a:prstGeom>
        </p:spPr>
      </p:pic>
      <p:sp>
        <p:nvSpPr>
          <p:cNvPr id="20" name="AutoShape 11"/>
          <p:cNvSpPr>
            <a:spLocks noChangeArrowheads="1"/>
          </p:cNvSpPr>
          <p:nvPr/>
        </p:nvSpPr>
        <p:spPr bwMode="auto">
          <a:xfrm>
            <a:off x="1234440" y="1906779"/>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703060505090304" pitchFamily="18" charset="0"/>
              <a:buNone/>
            </a:pPr>
            <a:r>
              <a:rPr lang="en-US" altLang="zh-CN" sz="2000" dirty="0">
                <a:solidFill>
                  <a:schemeClr val="bg1"/>
                </a:solidFill>
              </a:rPr>
              <a:t>1</a:t>
            </a:r>
            <a:r>
              <a:rPr lang="zh-CN" altLang="en-US" sz="2000" dirty="0">
                <a:solidFill>
                  <a:schemeClr val="bg1"/>
                </a:solidFill>
              </a:rPr>
              <a:t>、音乐作品</a:t>
            </a:r>
            <a:endParaRPr lang="zh-CN" altLang="en-US" sz="2000" dirty="0">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0" y="2032"/>
            <a:ext cx="9144000" cy="1103376"/>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0" name="AutoShape 11"/>
          <p:cNvSpPr>
            <a:spLocks noChangeArrowheads="1"/>
          </p:cNvSpPr>
          <p:nvPr/>
        </p:nvSpPr>
        <p:spPr bwMode="auto">
          <a:xfrm>
            <a:off x="411480" y="1640761"/>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703060505090304" pitchFamily="18" charset="0"/>
              <a:buNone/>
            </a:pPr>
            <a:r>
              <a:rPr lang="en-US" altLang="zh-CN" sz="2000" dirty="0">
                <a:solidFill>
                  <a:schemeClr val="bg1"/>
                </a:solidFill>
              </a:rPr>
              <a:t>2</a:t>
            </a:r>
            <a:r>
              <a:rPr lang="zh-CN" altLang="en-US" sz="2000" dirty="0">
                <a:solidFill>
                  <a:schemeClr val="bg1"/>
                </a:solidFill>
              </a:rPr>
              <a:t>、舞蹈作品</a:t>
            </a:r>
            <a:endParaRPr lang="zh-CN" altLang="en-US" sz="2000" dirty="0">
              <a:solidFill>
                <a:schemeClr val="bg1"/>
              </a:solidFill>
            </a:endParaRPr>
          </a:p>
        </p:txBody>
      </p:sp>
      <p:pic>
        <p:nvPicPr>
          <p:cNvPr id="2" name="图片 1"/>
          <p:cNvPicPr>
            <a:picLocks noChangeAspect="1"/>
          </p:cNvPicPr>
          <p:nvPr/>
        </p:nvPicPr>
        <p:blipFill>
          <a:blip r:embed="rId3"/>
          <a:stretch>
            <a:fillRect/>
          </a:stretch>
        </p:blipFill>
        <p:spPr>
          <a:xfrm>
            <a:off x="3099912" y="1640761"/>
            <a:ext cx="5380004" cy="4084320"/>
          </a:xfrm>
          <a:prstGeom prst="rect">
            <a:avLst/>
          </a:prstGeom>
        </p:spPr>
      </p:pic>
      <p:pic>
        <p:nvPicPr>
          <p:cNvPr id="3" name="图片 2"/>
          <p:cNvPicPr>
            <a:picLocks noChangeAspect="1"/>
          </p:cNvPicPr>
          <p:nvPr/>
        </p:nvPicPr>
        <p:blipFill>
          <a:blip r:embed="rId4"/>
          <a:stretch>
            <a:fillRect/>
          </a:stretch>
        </p:blipFill>
        <p:spPr>
          <a:xfrm>
            <a:off x="300990" y="2588895"/>
            <a:ext cx="3446145" cy="3884295"/>
          </a:xfrm>
          <a:prstGeom prst="rect">
            <a:avLst/>
          </a:prstGeom>
        </p:spPr>
      </p:pic>
      <p:pic>
        <p:nvPicPr>
          <p:cNvPr id="5" name="图片 4"/>
          <p:cNvPicPr>
            <a:picLocks noChangeAspect="1"/>
          </p:cNvPicPr>
          <p:nvPr/>
        </p:nvPicPr>
        <p:blipFill>
          <a:blip r:embed="rId5"/>
          <a:stretch>
            <a:fillRect/>
          </a:stretch>
        </p:blipFill>
        <p:spPr>
          <a:xfrm>
            <a:off x="7058136" y="4063730"/>
            <a:ext cx="1750583" cy="263171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0" y="2032"/>
            <a:ext cx="9144000" cy="1103376"/>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AutoShape 11"/>
          <p:cNvSpPr>
            <a:spLocks noChangeArrowheads="1"/>
          </p:cNvSpPr>
          <p:nvPr/>
        </p:nvSpPr>
        <p:spPr bwMode="auto">
          <a:xfrm>
            <a:off x="1280795" y="1350963"/>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703060505090304" pitchFamily="18" charset="0"/>
              <a:buNone/>
            </a:pPr>
            <a:r>
              <a:rPr lang="en-US" altLang="zh-CN" sz="2000" dirty="0">
                <a:solidFill>
                  <a:schemeClr val="bg1"/>
                </a:solidFill>
              </a:rPr>
              <a:t>3</a:t>
            </a:r>
            <a:r>
              <a:rPr lang="zh-CN" altLang="en-US" sz="2000" dirty="0">
                <a:solidFill>
                  <a:schemeClr val="bg1"/>
                </a:solidFill>
              </a:rPr>
              <a:t>、戏剧作品</a:t>
            </a:r>
            <a:endParaRPr lang="zh-CN" altLang="en-US" sz="2000" dirty="0">
              <a:solidFill>
                <a:schemeClr val="bg1"/>
              </a:solidFill>
            </a:endParaRPr>
          </a:p>
        </p:txBody>
      </p:sp>
      <p:sp>
        <p:nvSpPr>
          <p:cNvPr id="10" name="AutoShape 11"/>
          <p:cNvSpPr>
            <a:spLocks noChangeArrowheads="1"/>
          </p:cNvSpPr>
          <p:nvPr/>
        </p:nvSpPr>
        <p:spPr bwMode="auto">
          <a:xfrm>
            <a:off x="5663248" y="1350962"/>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703060505090304" pitchFamily="18" charset="0"/>
              <a:buNone/>
            </a:pPr>
            <a:r>
              <a:rPr lang="zh-CN" altLang="en-US" sz="2000" dirty="0">
                <a:solidFill>
                  <a:schemeClr val="bg1"/>
                </a:solidFill>
              </a:rPr>
              <a:t>视听作品</a:t>
            </a:r>
            <a:endParaRPr lang="zh-CN" altLang="en-US" sz="2000" dirty="0">
              <a:solidFill>
                <a:schemeClr val="bg1"/>
              </a:solidFill>
            </a:endParaRPr>
          </a:p>
        </p:txBody>
      </p:sp>
      <p:pic>
        <p:nvPicPr>
          <p:cNvPr id="8" name="图片 7" descr="图片包含 文字, 名片&#10;&#10;已生成极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54" y="2263855"/>
            <a:ext cx="3935894" cy="3850640"/>
          </a:xfrm>
          <a:prstGeom prst="rect">
            <a:avLst/>
          </a:prstGeom>
        </p:spPr>
      </p:pic>
      <p:pic>
        <p:nvPicPr>
          <p:cNvPr id="11" name="图片 10"/>
          <p:cNvPicPr>
            <a:picLocks noChangeAspect="1"/>
          </p:cNvPicPr>
          <p:nvPr/>
        </p:nvPicPr>
        <p:blipFill>
          <a:blip r:embed="rId4"/>
          <a:stretch>
            <a:fillRect/>
          </a:stretch>
        </p:blipFill>
        <p:spPr>
          <a:xfrm>
            <a:off x="5539906" y="2290207"/>
            <a:ext cx="2759861" cy="382428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4965" y="2277745"/>
            <a:ext cx="2978150" cy="3950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图片 1"/>
          <p:cNvPicPr>
            <a:picLocks noChangeAspect="1"/>
          </p:cNvPicPr>
          <p:nvPr/>
        </p:nvPicPr>
        <p:blipFill>
          <a:blip r:embed="rId2"/>
          <a:stretch>
            <a:fillRect/>
          </a:stretch>
        </p:blipFill>
        <p:spPr>
          <a:xfrm>
            <a:off x="3543714" y="2479040"/>
            <a:ext cx="5127154" cy="3632430"/>
          </a:xfrm>
          <a:prstGeom prst="rect">
            <a:avLst/>
          </a:prstGeom>
        </p:spPr>
      </p:pic>
      <p:pic>
        <p:nvPicPr>
          <p:cNvPr id="7" name="图片 6"/>
          <p:cNvPicPr>
            <a:picLocks noChangeAspect="1"/>
          </p:cNvPicPr>
          <p:nvPr/>
        </p:nvPicPr>
        <p:blipFill>
          <a:blip r:embed="rId3"/>
          <a:stretch>
            <a:fillRect/>
          </a:stretch>
        </p:blipFill>
        <p:spPr>
          <a:xfrm>
            <a:off x="0" y="2032"/>
            <a:ext cx="9144000" cy="110337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AutoShape 11"/>
          <p:cNvSpPr>
            <a:spLocks noChangeArrowheads="1"/>
          </p:cNvSpPr>
          <p:nvPr/>
        </p:nvSpPr>
        <p:spPr bwMode="auto">
          <a:xfrm>
            <a:off x="354965" y="1221423"/>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703060505090304" pitchFamily="18" charset="0"/>
              <a:buNone/>
            </a:pPr>
            <a:r>
              <a:rPr lang="en-US" altLang="zh-CN" sz="2000" dirty="0">
                <a:solidFill>
                  <a:schemeClr val="bg1"/>
                </a:solidFill>
              </a:rPr>
              <a:t>4</a:t>
            </a:r>
            <a:r>
              <a:rPr lang="zh-CN" altLang="en-US" sz="2000" dirty="0">
                <a:solidFill>
                  <a:schemeClr val="bg1"/>
                </a:solidFill>
              </a:rPr>
              <a:t>、服装</a:t>
            </a:r>
            <a:endParaRPr lang="zh-CN" altLang="en-US" sz="20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p:nvPr/>
        </p:nvSpPr>
        <p:spPr>
          <a:xfrm>
            <a:off x="1818323" y="3444668"/>
            <a:ext cx="5508784" cy="403957"/>
          </a:xfrm>
          <a:prstGeom prst="rect">
            <a:avLst/>
          </a:prstGeom>
          <a:noFill/>
          <a:ln w="9525">
            <a:noFill/>
            <a:miter/>
          </a:ln>
        </p:spPr>
        <p:txBody>
          <a:bodyPr anchor="ctr">
            <a:spAutoFit/>
          </a:bodyPr>
          <a:lstStyle/>
          <a:p>
            <a:pPr indent="383540">
              <a:lnSpc>
                <a:spcPct val="150000"/>
              </a:lnSpc>
              <a:spcBef>
                <a:spcPts val="1350"/>
              </a:spcBef>
              <a:buClr>
                <a:srgbClr val="92D050"/>
              </a:buClr>
              <a:buFont typeface="Wingdings" panose="05000000000000000000" pitchFamily="2" charset="2"/>
              <a:buChar char="l"/>
            </a:pPr>
            <a:endParaRPr lang="zh-CN" altLang="en-US" sz="1350" dirty="0">
              <a:latin typeface="Arial" panose="020B0604020202090204" pitchFamily="34" charset="0"/>
              <a:ea typeface="宋体" panose="02010600030101010101" pitchFamily="2" charset="-122"/>
            </a:endParaRPr>
          </a:p>
        </p:txBody>
      </p:sp>
      <p:sp>
        <p:nvSpPr>
          <p:cNvPr id="4" name="标题 18433"/>
          <p:cNvSpPr>
            <a:spLocks noGrp="1"/>
          </p:cNvSpPr>
          <p:nvPr/>
        </p:nvSpPr>
        <p:spPr>
          <a:xfrm>
            <a:off x="814070" y="1082675"/>
            <a:ext cx="6732270" cy="742950"/>
          </a:xfrm>
          <a:prstGeom prst="rect">
            <a:avLst/>
          </a:prstGeom>
          <a:noFill/>
          <a:ln w="9525">
            <a:noFill/>
            <a:miter/>
          </a:ln>
        </p:spPr>
        <p:txBody>
          <a:bodyPr lIns="69056" tIns="34529" rIns="69056" bIns="34529" anchor="ctr"/>
          <a:lstStyle>
            <a:lvl1pPr marL="0" lvl="0" indent="0" algn="l"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r>
              <a:rPr lang="zh-CN" altLang="en-US" sz="2400" dirty="0">
                <a:ea typeface="黑体" panose="02010609060101010101" pitchFamily="49" charset="-122"/>
              </a:rPr>
              <a:t>四、思想表达二分法（idea∕expression）</a:t>
            </a:r>
            <a:endParaRPr lang="zh-CN" altLang="en-US" sz="2400" dirty="0">
              <a:ea typeface="黑体" panose="02010609060101010101" pitchFamily="49" charset="-122"/>
            </a:endParaRPr>
          </a:p>
        </p:txBody>
      </p:sp>
      <p:sp>
        <p:nvSpPr>
          <p:cNvPr id="6" name="文本占位符 5"/>
          <p:cNvSpPr>
            <a:spLocks noGrp="1"/>
          </p:cNvSpPr>
          <p:nvPr>
            <p:ph type="body" idx="1"/>
          </p:nvPr>
        </p:nvSpPr>
        <p:spPr>
          <a:xfrm>
            <a:off x="452120" y="1861820"/>
            <a:ext cx="8190230" cy="4679315"/>
          </a:xfrm>
          <a:ln w="9525">
            <a:noFill/>
            <a:miter/>
          </a:ln>
        </p:spPr>
        <p:txBody>
          <a:bodyPr>
            <a:normAutofit/>
          </a:bodyPr>
          <a:lstStyle/>
          <a:p>
            <a:pPr marL="0" algn="l" fontAlgn="auto">
              <a:lnSpc>
                <a:spcPct val="90000"/>
              </a:lnSpc>
              <a:spcBef>
                <a:spcPts val="900"/>
              </a:spcBef>
              <a:spcAft>
                <a:spcPts val="600"/>
              </a:spcAft>
              <a:buNone/>
            </a:pPr>
            <a:r>
              <a:rPr lang="zh-CN" altLang="en-US" sz="2400" dirty="0">
                <a:latin typeface="+mj-lt"/>
                <a:ea typeface="黑体" panose="02010609060101010101" pitchFamily="49" charset="-122"/>
                <a:cs typeface="+mj-cs"/>
              </a:rPr>
              <a:t>（一）相关规定及含义</a:t>
            </a:r>
            <a:endParaRPr lang="zh-CN" altLang="en-US" sz="2700" dirty="0">
              <a:latin typeface="+mj-lt"/>
              <a:ea typeface="黑体" panose="02010609060101010101" pitchFamily="49" charset="-122"/>
              <a:cs typeface="+mj-cs"/>
            </a:endParaRPr>
          </a:p>
          <a:p>
            <a:pPr fontAlgn="auto">
              <a:lnSpc>
                <a:spcPct val="180000"/>
              </a:lnSpc>
              <a:spcBef>
                <a:spcPts val="0"/>
              </a:spcBef>
            </a:pP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Trips协议第9条第2款：著作权保护应延及表达方式，但</a:t>
            </a:r>
            <a:r>
              <a:rPr lang="zh-CN" altLang="en-US" sz="2000" b="1"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不延及思想、工艺、操作方法或者数学概念本身</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（《世界知识产权组织版权条约》（WCT）第2条做了与此同样的表述）</a:t>
            </a:r>
            <a:endPar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endParaRPr>
          </a:p>
          <a:p>
            <a:pPr fontAlgn="auto">
              <a:lnSpc>
                <a:spcPct val="180000"/>
              </a:lnSpc>
              <a:spcBef>
                <a:spcPts val="0"/>
              </a:spcBef>
            </a:pP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著作权法（修订草案送审稿，</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2014</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年</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6</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月）第</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9</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条第</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款：著作权保护延及表达，不延及思想、过程、</a:t>
            </a:r>
            <a:r>
              <a:rPr lang="zh-CN" altLang="en-US" sz="2000" b="1"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原理</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、数学概念、操作方法等。</a:t>
            </a:r>
            <a:endPar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endParaRPr>
          </a:p>
          <a:p>
            <a:pPr fontAlgn="auto">
              <a:lnSpc>
                <a:spcPct val="180000"/>
              </a:lnSpc>
              <a:spcBef>
                <a:spcPts val="0"/>
              </a:spcBef>
            </a:pP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著作权法（修订草案送审稿修改稿，201</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7</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年</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12</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月）第</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5</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条：著作权保护不延及思想、过程、操作方法、数学概念等。</a:t>
            </a:r>
            <a:endParaRPr lang="zh-CN" altLang="en-US" sz="2000" dirty="0">
              <a:effectLst>
                <a:outerShdw blurRad="38100" dist="38100" dir="2700000" algn="tl">
                  <a:srgbClr val="000000">
                    <a:alpha val="43137"/>
                  </a:srgbClr>
                </a:outerShdw>
              </a:effectLst>
              <a:latin typeface="+mj-ea"/>
            </a:endParaRPr>
          </a:p>
          <a:p>
            <a:pPr>
              <a:lnSpc>
                <a:spcPct val="130000"/>
              </a:lnSpc>
              <a:spcBef>
                <a:spcPts val="0"/>
              </a:spcBef>
            </a:pPr>
            <a:endParaRPr lang="zh-CN" altLang="en-US" sz="1800" dirty="0">
              <a:latin typeface="+mj-ea"/>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circl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2032"/>
            <a:ext cx="9144000" cy="110337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AutoShape 11"/>
          <p:cNvSpPr>
            <a:spLocks noChangeArrowheads="1"/>
          </p:cNvSpPr>
          <p:nvPr/>
        </p:nvSpPr>
        <p:spPr bwMode="auto">
          <a:xfrm>
            <a:off x="354965" y="1221423"/>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703060505090304" pitchFamily="18" charset="0"/>
              <a:buNone/>
            </a:pPr>
            <a:r>
              <a:rPr lang="en-US" altLang="zh-CN" sz="2000" dirty="0">
                <a:solidFill>
                  <a:schemeClr val="bg1"/>
                </a:solidFill>
              </a:rPr>
              <a:t>4</a:t>
            </a:r>
            <a:r>
              <a:rPr lang="zh-CN" altLang="en-US" sz="2000" dirty="0">
                <a:solidFill>
                  <a:schemeClr val="bg1"/>
                </a:solidFill>
              </a:rPr>
              <a:t>、服装</a:t>
            </a:r>
            <a:endParaRPr lang="zh-CN" altLang="en-US" sz="2000" dirty="0">
              <a:solidFill>
                <a:schemeClr val="bg1"/>
              </a:solidFill>
            </a:endParaRPr>
          </a:p>
        </p:txBody>
      </p:sp>
      <p:pic>
        <p:nvPicPr>
          <p:cNvPr id="3" name="图片 2" descr="timg[4]"/>
          <p:cNvPicPr>
            <a:picLocks noChangeAspect="1"/>
          </p:cNvPicPr>
          <p:nvPr/>
        </p:nvPicPr>
        <p:blipFill>
          <a:blip r:embed="rId3"/>
          <a:stretch>
            <a:fillRect/>
          </a:stretch>
        </p:blipFill>
        <p:spPr>
          <a:xfrm>
            <a:off x="1494155" y="2012950"/>
            <a:ext cx="6452235" cy="45656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五边形 15361"/>
          <p:cNvSpPr/>
          <p:nvPr/>
        </p:nvSpPr>
        <p:spPr>
          <a:xfrm>
            <a:off x="1121728" y="1932544"/>
            <a:ext cx="1835944" cy="378619"/>
          </a:xfrm>
          <a:prstGeom prst="homePlate">
            <a:avLst>
              <a:gd name="adj" fmla="val 121226"/>
            </a:avLst>
          </a:prstGeom>
          <a:solidFill>
            <a:srgbClr val="FF9900"/>
          </a:solidFill>
          <a:ln w="9525" cap="flat" cmpd="sng">
            <a:solidFill>
              <a:schemeClr val="bg1"/>
            </a:solidFill>
            <a:prstDash val="solid"/>
            <a:miter/>
            <a:headEnd type="none" w="med" len="med"/>
            <a:tailEnd type="none" w="med" len="med"/>
          </a:ln>
        </p:spPr>
        <p:txBody>
          <a:bodyPr wrap="none" anchor="ctr"/>
          <a:lstStyle/>
          <a:p>
            <a:pPr lvl="0" algn="ctr"/>
            <a:r>
              <a:rPr lang="zh-CN" altLang="en-US" dirty="0">
                <a:latin typeface="Arial" panose="020B0604020202090204" pitchFamily="34" charset="0"/>
                <a:ea typeface="宋体" panose="02010600030101010101" pitchFamily="2" charset="-122"/>
              </a:rPr>
              <a:t>思考：</a:t>
            </a:r>
            <a:endParaRPr lang="zh-CN" altLang="en-US" dirty="0">
              <a:latin typeface="Arial" panose="020B0604020202090204" pitchFamily="34" charset="0"/>
              <a:ea typeface="宋体" panose="02010600030101010101" pitchFamily="2" charset="-122"/>
            </a:endParaRPr>
          </a:p>
        </p:txBody>
      </p:sp>
      <p:sp>
        <p:nvSpPr>
          <p:cNvPr id="15365" name="上下箭头 15364"/>
          <p:cNvSpPr/>
          <p:nvPr/>
        </p:nvSpPr>
        <p:spPr>
          <a:xfrm>
            <a:off x="1013382" y="1770618"/>
            <a:ext cx="71438" cy="3126501"/>
          </a:xfrm>
          <a:prstGeom prst="upDownArrow">
            <a:avLst>
              <a:gd name="adj1" fmla="val 60000"/>
              <a:gd name="adj2" fmla="val 113237"/>
            </a:avLst>
          </a:prstGeom>
          <a:solidFill>
            <a:srgbClr val="808080"/>
          </a:solidFill>
          <a:ln w="9525" cap="flat" cmpd="sng">
            <a:solidFill>
              <a:schemeClr val="bg1"/>
            </a:solidFill>
            <a:prstDash val="solid"/>
            <a:miter/>
            <a:headEnd type="none" w="med" len="med"/>
            <a:tailEnd type="none" w="med" len="med"/>
          </a:ln>
        </p:spPr>
        <p:txBody>
          <a:bodyPr/>
          <a:lstStyle/>
          <a:p>
            <a:endParaRPr lang="zh-CN" altLang="en-US" sz="1350"/>
          </a:p>
        </p:txBody>
      </p:sp>
      <p:sp>
        <p:nvSpPr>
          <p:cNvPr id="15366" name="文本框 15365"/>
          <p:cNvSpPr txBox="1"/>
          <p:nvPr/>
        </p:nvSpPr>
        <p:spPr>
          <a:xfrm>
            <a:off x="1346676" y="2525475"/>
            <a:ext cx="7827804" cy="646331"/>
          </a:xfrm>
          <a:prstGeom prst="rect">
            <a:avLst/>
          </a:prstGeom>
          <a:noFill/>
          <a:ln w="9525">
            <a:noFill/>
            <a:miter/>
          </a:ln>
        </p:spPr>
        <p:txBody>
          <a:bodyPr wrap="square">
            <a:spAutoFit/>
          </a:bodyPr>
          <a:lstStyle/>
          <a:p>
            <a:pPr lvl="0"/>
            <a:r>
              <a:rPr lang="zh-CN" altLang="en-US" dirty="0">
                <a:latin typeface="Arial" panose="020B0604020202090204" pitchFamily="34" charset="0"/>
                <a:ea typeface="宋体" panose="02010600030101010101" pitchFamily="2" charset="-122"/>
              </a:rPr>
              <a:t>药方、家谱、答题卡、药品说明书、网页、股指曲线图与游戏是否构成作品？</a:t>
            </a:r>
            <a:endParaRPr lang="zh-CN" altLang="en-US" dirty="0">
              <a:latin typeface="Arial" panose="020B0604020202090204" pitchFamily="34" charset="0"/>
              <a:ea typeface="宋体" panose="02010600030101010101" pitchFamily="2" charset="-122"/>
            </a:endParaRPr>
          </a:p>
          <a:p>
            <a:pPr lvl="0"/>
            <a:endParaRPr lang="zh-CN" altLang="en-US" dirty="0">
              <a:latin typeface="Arial" panose="020B0604020202090204" pitchFamily="34" charset="0"/>
              <a:ea typeface="宋体" panose="02010600030101010101" pitchFamily="2" charset="-122"/>
            </a:endParaRPr>
          </a:p>
        </p:txBody>
      </p:sp>
      <p:sp>
        <p:nvSpPr>
          <p:cNvPr id="15367" name="文本框 15366"/>
          <p:cNvSpPr txBox="1"/>
          <p:nvPr/>
        </p:nvSpPr>
        <p:spPr>
          <a:xfrm>
            <a:off x="1914684" y="2976721"/>
            <a:ext cx="4108817" cy="369332"/>
          </a:xfrm>
          <a:prstGeom prst="rect">
            <a:avLst/>
          </a:prstGeom>
          <a:noFill/>
          <a:ln w="9525">
            <a:noFill/>
            <a:miter/>
          </a:ln>
        </p:spPr>
        <p:txBody>
          <a:bodyPr wrap="none">
            <a:spAutoFit/>
          </a:bodyPr>
          <a:lstStyle/>
          <a:p>
            <a:pPr lvl="0"/>
            <a:r>
              <a:rPr lang="zh-CN" altLang="en-US" dirty="0">
                <a:latin typeface="Arial" panose="020B0604020202090204" pitchFamily="34" charset="0"/>
                <a:ea typeface="宋体" panose="02010600030101010101" pitchFamily="2" charset="-122"/>
              </a:rPr>
              <a:t>同一地点拍摄的照片是否具有独创性？</a:t>
            </a:r>
            <a:endParaRPr lang="zh-CN" altLang="en-US" dirty="0">
              <a:latin typeface="Arial" panose="020B0604020202090204" pitchFamily="34" charset="0"/>
              <a:ea typeface="宋体" panose="02010600030101010101" pitchFamily="2" charset="-122"/>
            </a:endParaRPr>
          </a:p>
        </p:txBody>
      </p:sp>
      <p:sp>
        <p:nvSpPr>
          <p:cNvPr id="15368" name="文本框 15367"/>
          <p:cNvSpPr txBox="1"/>
          <p:nvPr/>
        </p:nvSpPr>
        <p:spPr>
          <a:xfrm>
            <a:off x="2418319" y="3444638"/>
            <a:ext cx="2954655" cy="577081"/>
          </a:xfrm>
          <a:prstGeom prst="rect">
            <a:avLst/>
          </a:prstGeom>
          <a:noFill/>
          <a:ln w="9525">
            <a:noFill/>
            <a:miter/>
          </a:ln>
        </p:spPr>
        <p:txBody>
          <a:bodyPr wrap="none">
            <a:spAutoFit/>
          </a:bodyPr>
          <a:lstStyle/>
          <a:p>
            <a:pPr lvl="0"/>
            <a:r>
              <a:rPr lang="zh-CN" altLang="en-US">
                <a:latin typeface="Arial" panose="020B0604020202090204" pitchFamily="34" charset="0"/>
                <a:ea typeface="宋体" panose="02010600030101010101" pitchFamily="2" charset="-122"/>
              </a:rPr>
              <a:t>临摹作品是否具有独创性？</a:t>
            </a:r>
            <a:endParaRPr lang="zh-CN" altLang="en-US">
              <a:latin typeface="Arial" panose="020B0604020202090204" pitchFamily="34" charset="0"/>
              <a:ea typeface="宋体" panose="02010600030101010101" pitchFamily="2" charset="-122"/>
            </a:endParaRPr>
          </a:p>
          <a:p>
            <a:pPr lvl="0"/>
            <a:endParaRPr lang="zh-CN" altLang="en-US" sz="1350">
              <a:latin typeface="Arial" panose="020B0604020202090204" pitchFamily="34" charset="0"/>
              <a:ea typeface="宋体" panose="02010600030101010101" pitchFamily="2" charset="-122"/>
            </a:endParaRPr>
          </a:p>
        </p:txBody>
      </p:sp>
      <p:sp>
        <p:nvSpPr>
          <p:cNvPr id="15369" name="文本框 15368"/>
          <p:cNvSpPr txBox="1"/>
          <p:nvPr/>
        </p:nvSpPr>
        <p:spPr>
          <a:xfrm>
            <a:off x="2852896" y="3945414"/>
            <a:ext cx="4695825" cy="577081"/>
          </a:xfrm>
          <a:prstGeom prst="rect">
            <a:avLst/>
          </a:prstGeom>
          <a:noFill/>
          <a:ln w="9525">
            <a:noFill/>
            <a:miter/>
          </a:ln>
        </p:spPr>
        <p:txBody>
          <a:bodyPr wrap="square">
            <a:spAutoFit/>
          </a:bodyPr>
          <a:lstStyle/>
          <a:p>
            <a:pPr lvl="0"/>
            <a:r>
              <a:rPr lang="zh-CN" altLang="en-US" dirty="0">
                <a:latin typeface="Arial" panose="020B0604020202090204" pitchFamily="34" charset="0"/>
                <a:ea typeface="宋体" panose="02010600030101010101" pitchFamily="2" charset="-122"/>
              </a:rPr>
              <a:t>字体是否具有独创性？</a:t>
            </a:r>
            <a:endParaRPr lang="zh-CN" altLang="en-US" dirty="0">
              <a:latin typeface="Arial" panose="020B0604020202090204" pitchFamily="34" charset="0"/>
              <a:ea typeface="宋体" panose="02010600030101010101" pitchFamily="2" charset="-122"/>
            </a:endParaRPr>
          </a:p>
          <a:p>
            <a:pPr lvl="0"/>
            <a:endParaRPr lang="zh-CN" altLang="en-US" sz="1350" dirty="0">
              <a:latin typeface="Arial" panose="020B0604020202090204" pitchFamily="34" charset="0"/>
              <a:ea typeface="宋体" panose="02010600030101010101" pitchFamily="2" charset="-122"/>
            </a:endParaRPr>
          </a:p>
        </p:txBody>
      </p:sp>
      <p:sp>
        <p:nvSpPr>
          <p:cNvPr id="15370" name="流程图: 联系 15369"/>
          <p:cNvSpPr/>
          <p:nvPr/>
        </p:nvSpPr>
        <p:spPr>
          <a:xfrm>
            <a:off x="1259920" y="2688591"/>
            <a:ext cx="108347"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sp>
        <p:nvSpPr>
          <p:cNvPr id="15371" name="流程图: 联系 15370"/>
          <p:cNvSpPr/>
          <p:nvPr/>
        </p:nvSpPr>
        <p:spPr>
          <a:xfrm>
            <a:off x="1769428" y="3120787"/>
            <a:ext cx="108347"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sp>
        <p:nvSpPr>
          <p:cNvPr id="15372" name="流程图: 联系 15371"/>
          <p:cNvSpPr/>
          <p:nvPr/>
        </p:nvSpPr>
        <p:spPr>
          <a:xfrm>
            <a:off x="2256393" y="3606562"/>
            <a:ext cx="108347"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sp>
        <p:nvSpPr>
          <p:cNvPr id="15373" name="流程图: 联系 15372"/>
          <p:cNvSpPr/>
          <p:nvPr/>
        </p:nvSpPr>
        <p:spPr>
          <a:xfrm>
            <a:off x="2688591" y="4038759"/>
            <a:ext cx="107156"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sp>
        <p:nvSpPr>
          <p:cNvPr id="3" name="文本框 2"/>
          <p:cNvSpPr txBox="1"/>
          <p:nvPr/>
        </p:nvSpPr>
        <p:spPr>
          <a:xfrm>
            <a:off x="3188176" y="4394994"/>
            <a:ext cx="4695825" cy="577081"/>
          </a:xfrm>
          <a:prstGeom prst="rect">
            <a:avLst/>
          </a:prstGeom>
          <a:noFill/>
          <a:ln w="9525">
            <a:noFill/>
            <a:miter/>
          </a:ln>
        </p:spPr>
        <p:txBody>
          <a:bodyPr wrap="square">
            <a:spAutoFit/>
          </a:bodyPr>
          <a:lstStyle/>
          <a:p>
            <a:pPr lvl="0"/>
            <a:r>
              <a:rPr lang="zh-CN" altLang="en-US" dirty="0">
                <a:latin typeface="Arial" panose="020B0604020202090204" pitchFamily="34" charset="0"/>
                <a:ea typeface="宋体" panose="02010600030101010101" pitchFamily="2" charset="-122"/>
              </a:rPr>
              <a:t>古籍点校本的独创性？</a:t>
            </a:r>
            <a:endParaRPr lang="zh-CN" altLang="en-US" dirty="0">
              <a:latin typeface="Arial" panose="020B0604020202090204" pitchFamily="34" charset="0"/>
              <a:ea typeface="宋体" panose="02010600030101010101" pitchFamily="2" charset="-122"/>
            </a:endParaRPr>
          </a:p>
          <a:p>
            <a:pPr lvl="0"/>
            <a:endParaRPr lang="zh-CN" altLang="en-US" sz="1350" dirty="0">
              <a:latin typeface="Arial" panose="020B0604020202090204" pitchFamily="34" charset="0"/>
              <a:ea typeface="宋体" panose="02010600030101010101" pitchFamily="2" charset="-122"/>
            </a:endParaRPr>
          </a:p>
        </p:txBody>
      </p:sp>
      <p:sp>
        <p:nvSpPr>
          <p:cNvPr id="4" name="流程图: 联系 3"/>
          <p:cNvSpPr/>
          <p:nvPr/>
        </p:nvSpPr>
        <p:spPr>
          <a:xfrm>
            <a:off x="3023871" y="4488339"/>
            <a:ext cx="107156"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pic>
        <p:nvPicPr>
          <p:cNvPr id="15" name="图片 14"/>
          <p:cNvPicPr>
            <a:picLocks noChangeAspect="1"/>
          </p:cNvPicPr>
          <p:nvPr/>
        </p:nvPicPr>
        <p:blipFill>
          <a:blip r:embed="rId1"/>
          <a:stretch>
            <a:fillRect/>
          </a:stretch>
        </p:blipFill>
        <p:spPr>
          <a:xfrm>
            <a:off x="0" y="2032"/>
            <a:ext cx="9144000" cy="1103376"/>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spd="slow">
    <p:comb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914400" y="428625"/>
            <a:ext cx="7315200" cy="214312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下列选项中，受著作权法保护的作品是（  ）</a:t>
            </a:r>
            <a:endParaRPr lang="zh-CN" altLang="en-US" sz="2600">
              <a:solidFill>
                <a:srgbClr val="000000"/>
              </a:solidFill>
              <a:latin typeface="微软雅黑" panose="020B0503020204020204" charset="-122"/>
              <a:ea typeface="微软雅黑" panose="020B0503020204020204" charset="-122"/>
            </a:endParaRPr>
          </a:p>
        </p:txBody>
      </p:sp>
      <p:sp>
        <p:nvSpPr>
          <p:cNvPr id="6" name="矩形 5"/>
          <p:cNvSpPr/>
          <p:nvPr>
            <p:custDataLst>
              <p:tags r:id="rId2"/>
            </p:custDataLst>
          </p:nvPr>
        </p:nvSpPr>
        <p:spPr>
          <a:xfrm>
            <a:off x="1828800" y="278574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数学公式</a:t>
            </a:r>
            <a:endParaRPr lang="zh-CN" altLang="en-US" sz="2600">
              <a:solidFill>
                <a:srgbClr val="000000"/>
              </a:solidFill>
              <a:latin typeface="微软雅黑" panose="020B0503020204020204" charset="-122"/>
              <a:ea typeface="微软雅黑" panose="020B0503020204020204" charset="-122"/>
            </a:endParaRPr>
          </a:p>
        </p:txBody>
      </p:sp>
      <p:sp>
        <p:nvSpPr>
          <p:cNvPr id="7" name="矩形 6"/>
          <p:cNvSpPr/>
          <p:nvPr>
            <p:custDataLst>
              <p:tags r:id="rId3"/>
            </p:custDataLst>
          </p:nvPr>
        </p:nvSpPr>
        <p:spPr>
          <a:xfrm>
            <a:off x="1828800" y="364299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某歌唱家即兴创作并表演的歌曲</a:t>
            </a:r>
            <a:endParaRPr lang="zh-CN" altLang="en-US" sz="2600">
              <a:solidFill>
                <a:srgbClr val="000000"/>
              </a:solidFill>
              <a:latin typeface="微软雅黑" panose="020B0503020204020204" charset="-122"/>
              <a:ea typeface="微软雅黑" panose="020B0503020204020204" charset="-122"/>
            </a:endParaRPr>
          </a:p>
        </p:txBody>
      </p:sp>
      <p:sp>
        <p:nvSpPr>
          <p:cNvPr id="8" name="矩形 7"/>
          <p:cNvSpPr/>
          <p:nvPr>
            <p:custDataLst>
              <p:tags r:id="rId4"/>
            </p:custDataLst>
          </p:nvPr>
        </p:nvSpPr>
        <p:spPr>
          <a:xfrm>
            <a:off x="1828800" y="4500245"/>
            <a:ext cx="6899275"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《中华人民共和国合同法》的官方英文版译文</a:t>
            </a:r>
            <a:endParaRPr lang="zh-CN" altLang="en-US" sz="2600">
              <a:solidFill>
                <a:srgbClr val="000000"/>
              </a:solidFill>
              <a:latin typeface="微软雅黑" panose="020B0503020204020204" charset="-122"/>
              <a:ea typeface="微软雅黑" panose="020B0503020204020204" charset="-122"/>
            </a:endParaRPr>
          </a:p>
        </p:txBody>
      </p:sp>
      <p:sp>
        <p:nvSpPr>
          <p:cNvPr id="9" name="矩形 8"/>
          <p:cNvSpPr/>
          <p:nvPr>
            <p:custDataLst>
              <p:tags r:id="rId5"/>
            </p:custDataLst>
          </p:nvPr>
        </p:nvSpPr>
        <p:spPr>
          <a:xfrm>
            <a:off x="1828800" y="535749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通用表格</a:t>
            </a:r>
            <a:endParaRPr lang="zh-CN" altLang="en-US" sz="2600">
              <a:solidFill>
                <a:srgbClr val="000000"/>
              </a:solidFill>
              <a:latin typeface="微软雅黑" panose="020B0503020204020204" charset="-122"/>
              <a:ea typeface="微软雅黑" panose="020B0503020204020204" charset="-122"/>
            </a:endParaRPr>
          </a:p>
        </p:txBody>
      </p:sp>
      <p:sp>
        <p:nvSpPr>
          <p:cNvPr id="10" name="椭圆 9"/>
          <p:cNvSpPr>
            <a:spLocks noChangeAspect="1"/>
          </p:cNvSpPr>
          <p:nvPr>
            <p:custDataLst>
              <p:tags r:id="rId6"/>
            </p:custDataLst>
          </p:nvPr>
        </p:nvSpPr>
        <p:spPr>
          <a:xfrm>
            <a:off x="1114425" y="284988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7"/>
            </p:custDataLst>
          </p:nvPr>
        </p:nvSpPr>
        <p:spPr>
          <a:xfrm>
            <a:off x="1114425" y="3707130"/>
            <a:ext cx="514350" cy="514350"/>
          </a:xfrm>
          <a:prstGeom prst="ellipse">
            <a:avLst/>
          </a:prstGeom>
          <a:solidFill>
            <a:srgbClr val="00FF00"/>
          </a:solidFill>
          <a:ln w="254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2" name="椭圆 11"/>
          <p:cNvSpPr>
            <a:spLocks noChangeAspect="1"/>
          </p:cNvSpPr>
          <p:nvPr>
            <p:custDataLst>
              <p:tags r:id="rId8"/>
            </p:custDataLst>
          </p:nvPr>
        </p:nvSpPr>
        <p:spPr>
          <a:xfrm>
            <a:off x="1114425" y="456438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3" name="椭圆 12"/>
          <p:cNvSpPr>
            <a:spLocks noChangeAspect="1"/>
          </p:cNvSpPr>
          <p:nvPr>
            <p:custDataLst>
              <p:tags r:id="rId9"/>
            </p:custDataLst>
          </p:nvPr>
        </p:nvSpPr>
        <p:spPr>
          <a:xfrm>
            <a:off x="1114425" y="542163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4" name="圆角矩形 13"/>
          <p:cNvSpPr/>
          <p:nvPr>
            <p:custDataLst>
              <p:tags r:id="rId10"/>
            </p:custDataLst>
          </p:nvPr>
        </p:nvSpPr>
        <p:spPr>
          <a:xfrm>
            <a:off x="6172200" y="6214745"/>
            <a:ext cx="1543050" cy="411480"/>
          </a:xfrm>
          <a:prstGeom prst="roundRect">
            <a:avLst/>
          </a:prstGeom>
          <a:solidFill>
            <a:srgbClr val="808080"/>
          </a:solidFill>
          <a:ln w="381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9" name="组合 18"/>
          <p:cNvGrpSpPr/>
          <p:nvPr>
            <p:custDataLst>
              <p:tags r:id="rId11"/>
            </p:custDataLst>
          </p:nvPr>
        </p:nvGrpSpPr>
        <p:grpSpPr>
          <a:xfrm>
            <a:off x="0" y="0"/>
            <a:ext cx="9144000" cy="635000"/>
            <a:chOff x="0" y="0"/>
            <a:chExt cx="14400" cy="1000"/>
          </a:xfrm>
        </p:grpSpPr>
        <p:sp>
          <p:nvSpPr>
            <p:cNvPr id="15" name="TitleBackground"/>
            <p:cNvSpPr/>
            <p:nvPr>
              <p:custDataLst>
                <p:tags r:id="rId12"/>
              </p:custDataLst>
            </p:nvPr>
          </p:nvSpPr>
          <p:spPr>
            <a:xfrm>
              <a:off x="0" y="0"/>
              <a:ext cx="144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ColorBlock"/>
            <p:cNvSpPr/>
            <p:nvPr>
              <p:custDataLst>
                <p:tags r:id="rId13"/>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ypeText"/>
            <p:cNvSpPr/>
            <p:nvPr>
              <p:custDataLst>
                <p:tags r:id="rId14"/>
              </p:custDataLst>
            </p:nvPr>
          </p:nvSpPr>
          <p:spPr>
            <a:xfrm>
              <a:off x="400" y="0"/>
              <a:ext cx="3000" cy="10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8" name="TipText"/>
            <p:cNvSpPr/>
            <p:nvPr>
              <p:custDataLst>
                <p:tags r:id="rId15"/>
              </p:custDataLst>
            </p:nvPr>
          </p:nvSpPr>
          <p:spPr>
            <a:xfrm>
              <a:off x="2248" y="172"/>
              <a:ext cx="3600" cy="8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endParaRPr>
            </a:p>
          </p:txBody>
        </p:sp>
      </p:grpSp>
      <p:pic>
        <p:nvPicPr>
          <p:cNvPr id="4" name="图片 3" descr="tmp64F0"/>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custDataLst>
              <p:tags r:id="rId1"/>
            </p:custDataLst>
          </p:nvPr>
        </p:nvSpPr>
        <p:spPr>
          <a:xfrm>
            <a:off x="914400" y="428625"/>
            <a:ext cx="7315200" cy="214312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2、下列选项中，不受著作权法保护的是（  ）</a:t>
            </a:r>
            <a:endParaRPr lang="zh-CN" altLang="en-US" sz="2600">
              <a:solidFill>
                <a:srgbClr val="000000"/>
              </a:solidFill>
              <a:latin typeface="微软雅黑" panose="020B0503020204020204" charset="-122"/>
              <a:ea typeface="微软雅黑" panose="020B0503020204020204" charset="-122"/>
            </a:endParaRPr>
          </a:p>
        </p:txBody>
      </p:sp>
      <p:sp>
        <p:nvSpPr>
          <p:cNvPr id="4" name="矩形 3"/>
          <p:cNvSpPr/>
          <p:nvPr>
            <p:custDataLst>
              <p:tags r:id="rId2"/>
            </p:custDataLst>
          </p:nvPr>
        </p:nvSpPr>
        <p:spPr>
          <a:xfrm>
            <a:off x="1828800" y="278574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玛雅历法</a:t>
            </a:r>
            <a:endParaRPr lang="zh-CN" altLang="en-US" sz="2600">
              <a:solidFill>
                <a:srgbClr val="000000"/>
              </a:solidFill>
              <a:latin typeface="微软雅黑" panose="020B0503020204020204" charset="-122"/>
              <a:ea typeface="微软雅黑" panose="020B0503020204020204" charset="-122"/>
            </a:endParaRPr>
          </a:p>
        </p:txBody>
      </p:sp>
      <p:sp>
        <p:nvSpPr>
          <p:cNvPr id="5" name="矩形 4"/>
          <p:cNvSpPr/>
          <p:nvPr>
            <p:custDataLst>
              <p:tags r:id="rId3"/>
            </p:custDataLst>
          </p:nvPr>
        </p:nvSpPr>
        <p:spPr>
          <a:xfrm>
            <a:off x="1828800" y="364299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WPS2000计算机文字处理软件</a:t>
            </a:r>
            <a:endParaRPr lang="zh-CN" altLang="en-US" sz="2600">
              <a:solidFill>
                <a:srgbClr val="000000"/>
              </a:solidFill>
              <a:latin typeface="微软雅黑" panose="020B0503020204020204" charset="-122"/>
              <a:ea typeface="微软雅黑" panose="020B0503020204020204" charset="-122"/>
            </a:endParaRPr>
          </a:p>
        </p:txBody>
      </p:sp>
      <p:sp>
        <p:nvSpPr>
          <p:cNvPr id="6" name="矩形 5"/>
          <p:cNvSpPr/>
          <p:nvPr>
            <p:custDataLst>
              <p:tags r:id="rId4"/>
            </p:custDataLst>
          </p:nvPr>
        </p:nvSpPr>
        <p:spPr>
          <a:xfrm>
            <a:off x="1828800" y="450024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某单位创作的北京市地图</a:t>
            </a:r>
            <a:endParaRPr lang="zh-CN" altLang="en-US" sz="2600">
              <a:solidFill>
                <a:srgbClr val="000000"/>
              </a:solidFill>
              <a:latin typeface="微软雅黑" panose="020B0503020204020204" charset="-122"/>
              <a:ea typeface="微软雅黑" panose="020B0503020204020204" charset="-122"/>
            </a:endParaRPr>
          </a:p>
        </p:txBody>
      </p:sp>
      <p:sp>
        <p:nvSpPr>
          <p:cNvPr id="7" name="矩形 6"/>
          <p:cNvSpPr/>
          <p:nvPr>
            <p:custDataLst>
              <p:tags r:id="rId5"/>
            </p:custDataLst>
          </p:nvPr>
        </p:nvSpPr>
        <p:spPr>
          <a:xfrm>
            <a:off x="1828800" y="535749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某艺术家创作的雕塑</a:t>
            </a:r>
            <a:endParaRPr lang="zh-CN" altLang="en-US" sz="2600">
              <a:solidFill>
                <a:srgbClr val="000000"/>
              </a:solidFill>
              <a:latin typeface="微软雅黑" panose="020B0503020204020204" charset="-122"/>
              <a:ea typeface="微软雅黑" panose="020B0503020204020204" charset="-122"/>
            </a:endParaRPr>
          </a:p>
        </p:txBody>
      </p:sp>
      <p:sp>
        <p:nvSpPr>
          <p:cNvPr id="8" name="椭圆 7"/>
          <p:cNvSpPr>
            <a:spLocks noChangeAspect="1"/>
          </p:cNvSpPr>
          <p:nvPr>
            <p:custDataLst>
              <p:tags r:id="rId6"/>
            </p:custDataLst>
          </p:nvPr>
        </p:nvSpPr>
        <p:spPr>
          <a:xfrm>
            <a:off x="1114425" y="2849880"/>
            <a:ext cx="514350" cy="514350"/>
          </a:xfrm>
          <a:prstGeom prst="ellipse">
            <a:avLst/>
          </a:prstGeom>
          <a:solidFill>
            <a:srgbClr val="00FF00"/>
          </a:solidFill>
          <a:ln w="254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9" name="椭圆 8"/>
          <p:cNvSpPr>
            <a:spLocks noChangeAspect="1"/>
          </p:cNvSpPr>
          <p:nvPr>
            <p:custDataLst>
              <p:tags r:id="rId7"/>
            </p:custDataLst>
          </p:nvPr>
        </p:nvSpPr>
        <p:spPr>
          <a:xfrm>
            <a:off x="1114425" y="370713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10" name="椭圆 9"/>
          <p:cNvSpPr>
            <a:spLocks noChangeAspect="1"/>
          </p:cNvSpPr>
          <p:nvPr>
            <p:custDataLst>
              <p:tags r:id="rId8"/>
            </p:custDataLst>
          </p:nvPr>
        </p:nvSpPr>
        <p:spPr>
          <a:xfrm>
            <a:off x="1114425" y="456438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11" name="椭圆 10"/>
          <p:cNvSpPr>
            <a:spLocks noChangeAspect="1"/>
          </p:cNvSpPr>
          <p:nvPr>
            <p:custDataLst>
              <p:tags r:id="rId9"/>
            </p:custDataLst>
          </p:nvPr>
        </p:nvSpPr>
        <p:spPr>
          <a:xfrm>
            <a:off x="1114425" y="542163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12" name="圆角矩形 11"/>
          <p:cNvSpPr/>
          <p:nvPr>
            <p:custDataLst>
              <p:tags r:id="rId10"/>
            </p:custDataLst>
          </p:nvPr>
        </p:nvSpPr>
        <p:spPr>
          <a:xfrm>
            <a:off x="6172200" y="6214745"/>
            <a:ext cx="1543050" cy="411480"/>
          </a:xfrm>
          <a:prstGeom prst="roundRect">
            <a:avLst/>
          </a:prstGeom>
          <a:solidFill>
            <a:srgbClr val="808080"/>
          </a:solidFill>
          <a:ln w="381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p>
            <a:pPr algn="ct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17" name="组合 16"/>
          <p:cNvGrpSpPr/>
          <p:nvPr>
            <p:custDataLst>
              <p:tags r:id="rId11"/>
            </p:custDataLst>
          </p:nvPr>
        </p:nvGrpSpPr>
        <p:grpSpPr>
          <a:xfrm>
            <a:off x="0" y="0"/>
            <a:ext cx="9144000" cy="635000"/>
            <a:chOff x="0" y="0"/>
            <a:chExt cx="14400" cy="1000"/>
          </a:xfrm>
        </p:grpSpPr>
        <p:sp>
          <p:nvSpPr>
            <p:cNvPr id="13" name="TitleBackground"/>
            <p:cNvSpPr/>
            <p:nvPr>
              <p:custDataLst>
                <p:tags r:id="rId12"/>
              </p:custDataLst>
            </p:nvPr>
          </p:nvSpPr>
          <p:spPr>
            <a:xfrm>
              <a:off x="0" y="0"/>
              <a:ext cx="144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ColorBlock"/>
            <p:cNvSpPr/>
            <p:nvPr>
              <p:custDataLst>
                <p:tags r:id="rId13"/>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TypeText"/>
            <p:cNvSpPr/>
            <p:nvPr>
              <p:custDataLst>
                <p:tags r:id="rId14"/>
              </p:custDataLst>
            </p:nvPr>
          </p:nvSpPr>
          <p:spPr>
            <a:xfrm>
              <a:off x="400" y="0"/>
              <a:ext cx="3000" cy="10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p>
              <a:pPr lvl="0" algn="l">
                <a:buNone/>
              </a:pPr>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16" name="TipText"/>
            <p:cNvSpPr/>
            <p:nvPr>
              <p:custDataLst>
                <p:tags r:id="rId15"/>
              </p:custDataLst>
            </p:nvPr>
          </p:nvSpPr>
          <p:spPr>
            <a:xfrm>
              <a:off x="2248" y="172"/>
              <a:ext cx="3600" cy="8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p>
              <a:pPr lvl="0" algn="l">
                <a:buNone/>
              </a:pPr>
              <a:r>
                <a:rPr lang="zh-CN" altLang="en-US" sz="2000">
                  <a:solidFill>
                    <a:srgbClr val="808080"/>
                  </a:solidFill>
                  <a:latin typeface="微软雅黑" panose="020B0503020204020204" charset="-122"/>
                  <a:ea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endParaRPr>
            </a:p>
          </p:txBody>
        </p:sp>
      </p:grpSp>
      <p:pic>
        <p:nvPicPr>
          <p:cNvPr id="2" name="图片 1" descr="tmp64F0"/>
          <p:cNvPicPr>
            <a:picLocks noChangeAspect="1"/>
          </p:cNvPicPr>
          <p:nvPr>
            <p:custDataLst>
              <p:tags r:id="rId16"/>
            </p:custDataLst>
          </p:nvPr>
        </p:nvPicPr>
        <p:blipFill>
          <a:blip r:embed="rId17"/>
          <a:stretch>
            <a:fillRect/>
          </a:stretch>
        </p:blipFill>
        <p:spPr>
          <a:xfrm>
            <a:off x="7594600" y="63500"/>
            <a:ext cx="1422400" cy="508000"/>
          </a:xfrm>
          <a:prstGeom prst="rect">
            <a:avLst/>
          </a:prstGeom>
        </p:spPr>
      </p:pic>
    </p:spTree>
    <p:custDataLst>
      <p:tags r:id="rId1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占位符 18434"/>
          <p:cNvSpPr>
            <a:spLocks noGrp="1"/>
          </p:cNvSpPr>
          <p:nvPr>
            <p:ph type="body" idx="1"/>
          </p:nvPr>
        </p:nvSpPr>
        <p:spPr>
          <a:xfrm>
            <a:off x="570230" y="1515745"/>
            <a:ext cx="3973195" cy="3401695"/>
          </a:xfrm>
        </p:spPr>
        <p:txBody>
          <a:bodyPr/>
          <a:lstStyle/>
          <a:p>
            <a:pPr marL="0" indent="0">
              <a:lnSpc>
                <a:spcPct val="150000"/>
              </a:lnSpc>
              <a:spcBef>
                <a:spcPts val="0"/>
              </a:spcBef>
              <a:buNone/>
            </a:pPr>
            <a:r>
              <a:rPr lang="zh-CN" altLang="en-US" sz="2400" dirty="0">
                <a:latin typeface="+mj-lt"/>
                <a:ea typeface="黑体" panose="02010609060101010101" pitchFamily="49" charset="-122"/>
                <a:cs typeface="+mj-cs"/>
              </a:rPr>
              <a:t>（二）</a:t>
            </a:r>
            <a:r>
              <a:rPr lang="zh-CN" altLang="en-US" sz="2400" dirty="0">
                <a:latin typeface="+mj-lt"/>
                <a:ea typeface="黑体" panose="02010609060101010101" pitchFamily="49" charset="-122"/>
                <a:cs typeface="+mj-cs"/>
                <a:sym typeface="+mn-ea"/>
              </a:rPr>
              <a:t>排除思想的合理性</a:t>
            </a:r>
            <a:endParaRPr lang="zh-CN" altLang="en-US" sz="2400" dirty="0">
              <a:latin typeface="+mj-lt"/>
              <a:ea typeface="黑体" panose="02010609060101010101" pitchFamily="49" charset="-122"/>
              <a:cs typeface="+mj-cs"/>
              <a:sym typeface="+mn-ea"/>
            </a:endParaRPr>
          </a:p>
        </p:txBody>
      </p:sp>
      <p:sp>
        <p:nvSpPr>
          <p:cNvPr id="3" name="文本占位符 18434"/>
          <p:cNvSpPr>
            <a:spLocks noGrp="1"/>
          </p:cNvSpPr>
          <p:nvPr/>
        </p:nvSpPr>
        <p:spPr>
          <a:xfrm>
            <a:off x="4572000" y="2366646"/>
            <a:ext cx="3180398" cy="678656"/>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促进思想传播</a:t>
            </a:r>
            <a:endParaRPr lang="en-US" altLang="zh-CN" sz="2000" dirty="0" err="1">
              <a:effectLst/>
            </a:endParaRPr>
          </a:p>
          <a:p>
            <a:pPr marL="0" indent="0">
              <a:lnSpc>
                <a:spcPct val="150000"/>
              </a:lnSpc>
              <a:spcBef>
                <a:spcPts val="0"/>
              </a:spcBef>
              <a:buNone/>
            </a:pPr>
            <a:endParaRPr lang="zh-CN" altLang="en-US" sz="2100" dirty="0" err="1"/>
          </a:p>
          <a:p>
            <a:pPr marL="0" algn="ctr">
              <a:lnSpc>
                <a:spcPct val="150000"/>
              </a:lnSpc>
              <a:spcBef>
                <a:spcPts val="0"/>
              </a:spcBef>
              <a:buNone/>
            </a:pPr>
            <a:endParaRPr lang="zh-CN" altLang="en-US" sz="2000" dirty="0" err="1">
              <a:effectLst/>
            </a:endParaRPr>
          </a:p>
        </p:txBody>
      </p:sp>
      <p:pic>
        <p:nvPicPr>
          <p:cNvPr id="4" name="图片 3"/>
          <p:cNvPicPr>
            <a:picLocks noChangeAspect="1"/>
          </p:cNvPicPr>
          <p:nvPr/>
        </p:nvPicPr>
        <p:blipFill>
          <a:blip r:embed="rId1"/>
          <a:stretch>
            <a:fillRect/>
          </a:stretch>
        </p:blipFill>
        <p:spPr>
          <a:xfrm>
            <a:off x="1633458" y="2856071"/>
            <a:ext cx="1571625" cy="1571625"/>
          </a:xfrm>
          <a:prstGeom prst="rect">
            <a:avLst/>
          </a:prstGeom>
        </p:spPr>
      </p:pic>
      <p:sp>
        <p:nvSpPr>
          <p:cNvPr id="5" name="右箭头 4"/>
          <p:cNvSpPr/>
          <p:nvPr/>
        </p:nvSpPr>
        <p:spPr>
          <a:xfrm>
            <a:off x="3965614" y="3512661"/>
            <a:ext cx="336233" cy="217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占位符 18434"/>
          <p:cNvSpPr>
            <a:spLocks noGrp="1"/>
          </p:cNvSpPr>
          <p:nvPr/>
        </p:nvSpPr>
        <p:spPr>
          <a:xfrm>
            <a:off x="4582319" y="3347561"/>
            <a:ext cx="3158014" cy="587693"/>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维护表达自由</a:t>
            </a:r>
            <a:endParaRPr lang="zh-CN" altLang="en-US" sz="2000" dirty="0" err="1">
              <a:effectLst/>
              <a:latin typeface="华文楷体" panose="02010600040101010101" pitchFamily="2" charset="-122"/>
              <a:ea typeface="华文楷体" panose="02010600040101010101" pitchFamily="2" charset="-122"/>
            </a:endParaRPr>
          </a:p>
        </p:txBody>
      </p:sp>
      <p:sp>
        <p:nvSpPr>
          <p:cNvPr id="8" name="文本占位符 18434"/>
          <p:cNvSpPr>
            <a:spLocks noGrp="1"/>
          </p:cNvSpPr>
          <p:nvPr/>
        </p:nvSpPr>
        <p:spPr>
          <a:xfrm>
            <a:off x="4587399" y="4254341"/>
            <a:ext cx="3158014" cy="587693"/>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判断成本较高</a:t>
            </a:r>
            <a:endParaRPr lang="zh-CN" altLang="en-US" sz="2000" dirty="0" err="1">
              <a:effectLst/>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2"/>
          <a:stretch>
            <a:fillRect/>
          </a:stretch>
        </p:blipFill>
        <p:spPr>
          <a:xfrm>
            <a:off x="0" y="2032"/>
            <a:ext cx="9144000" cy="1103376"/>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占位符 18434"/>
          <p:cNvSpPr>
            <a:spLocks noGrp="1"/>
          </p:cNvSpPr>
          <p:nvPr>
            <p:ph type="body" idx="1"/>
          </p:nvPr>
        </p:nvSpPr>
        <p:spPr>
          <a:xfrm>
            <a:off x="568325" y="1545352"/>
            <a:ext cx="3129280" cy="3401934"/>
          </a:xfrm>
        </p:spPr>
        <p:txBody>
          <a:bodyPr/>
          <a:lstStyle/>
          <a:p>
            <a:pPr marL="0" algn="l">
              <a:lnSpc>
                <a:spcPct val="150000"/>
              </a:lnSpc>
              <a:spcBef>
                <a:spcPts val="0"/>
              </a:spcBef>
              <a:buNone/>
            </a:pPr>
            <a:r>
              <a:rPr lang="zh-CN" altLang="en-US" sz="2400" dirty="0">
                <a:latin typeface="+mj-lt"/>
                <a:ea typeface="黑体" panose="02010609060101010101" pitchFamily="49" charset="-122"/>
                <a:cs typeface="+mj-cs"/>
              </a:rPr>
              <a:t>（三）区分方法</a:t>
            </a:r>
            <a:endParaRPr lang="zh-CN" altLang="en-US" sz="2400" dirty="0">
              <a:latin typeface="+mj-lt"/>
              <a:ea typeface="黑体" panose="02010609060101010101" pitchFamily="49" charset="-122"/>
              <a:cs typeface="+mj-cs"/>
              <a:sym typeface="+mn-ea"/>
            </a:endParaRPr>
          </a:p>
        </p:txBody>
      </p:sp>
      <p:pic>
        <p:nvPicPr>
          <p:cNvPr id="4" name="图片 3"/>
          <p:cNvPicPr>
            <a:picLocks noChangeAspect="1"/>
          </p:cNvPicPr>
          <p:nvPr/>
        </p:nvPicPr>
        <p:blipFill>
          <a:blip r:embed="rId1"/>
          <a:stretch>
            <a:fillRect/>
          </a:stretch>
        </p:blipFill>
        <p:spPr>
          <a:xfrm>
            <a:off x="1434068" y="3002756"/>
            <a:ext cx="1571625" cy="1571625"/>
          </a:xfrm>
          <a:prstGeom prst="rect">
            <a:avLst/>
          </a:prstGeom>
        </p:spPr>
      </p:pic>
      <p:pic>
        <p:nvPicPr>
          <p:cNvPr id="9" name="图片 8"/>
          <p:cNvPicPr>
            <a:picLocks noChangeAspect="1"/>
          </p:cNvPicPr>
          <p:nvPr/>
        </p:nvPicPr>
        <p:blipFill>
          <a:blip r:embed="rId2"/>
          <a:stretch>
            <a:fillRect/>
          </a:stretch>
        </p:blipFill>
        <p:spPr>
          <a:xfrm>
            <a:off x="0" y="2032"/>
            <a:ext cx="9144000" cy="1103376"/>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7" name="文本占位符 18434"/>
          <p:cNvSpPr>
            <a:spLocks noGrp="1"/>
          </p:cNvSpPr>
          <p:nvPr/>
        </p:nvSpPr>
        <p:spPr>
          <a:xfrm>
            <a:off x="4572000" y="2681606"/>
            <a:ext cx="3180398" cy="678656"/>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400" dirty="0">
                <a:effectLst/>
                <a:latin typeface="华文楷体" panose="02010600040101010101" pitchFamily="2" charset="-122"/>
                <a:ea typeface="华文楷体" panose="02010600040101010101" pitchFamily="2" charset="-122"/>
              </a:rPr>
              <a:t>字面复制法</a:t>
            </a:r>
            <a:endParaRPr lang="zh-CN" altLang="en-US" sz="2400" dirty="0">
              <a:effectLst/>
              <a:latin typeface="华文楷体" panose="02010600040101010101" pitchFamily="2" charset="-122"/>
              <a:ea typeface="华文楷体" panose="02010600040101010101" pitchFamily="2" charset="-122"/>
            </a:endParaRPr>
          </a:p>
        </p:txBody>
      </p:sp>
      <p:sp>
        <p:nvSpPr>
          <p:cNvPr id="8" name="右箭头 4"/>
          <p:cNvSpPr/>
          <p:nvPr/>
        </p:nvSpPr>
        <p:spPr>
          <a:xfrm>
            <a:off x="3965614" y="3614261"/>
            <a:ext cx="336233" cy="217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占位符 18434"/>
          <p:cNvSpPr>
            <a:spLocks noGrp="1"/>
          </p:cNvSpPr>
          <p:nvPr/>
        </p:nvSpPr>
        <p:spPr>
          <a:xfrm>
            <a:off x="4582319" y="4180681"/>
            <a:ext cx="3158014" cy="587693"/>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400" dirty="0">
                <a:effectLst/>
                <a:latin typeface="华文楷体" panose="02010600040101010101" pitchFamily="2" charset="-122"/>
                <a:ea typeface="华文楷体" panose="02010600040101010101" pitchFamily="2" charset="-122"/>
              </a:rPr>
              <a:t>抽象测试法</a:t>
            </a:r>
            <a:endParaRPr lang="zh-CN" altLang="en-US" sz="2400" dirty="0">
              <a:effectLst/>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Lst>
  </p:timing>
</p:sld>
</file>

<file path=ppt/tags/tag1.xml><?xml version="1.0" encoding="utf-8"?>
<p:tagLst xmlns:p="http://schemas.openxmlformats.org/presentationml/2006/main">
  <p:tag name="RAINPROBLEM" val="ProblemBody"/>
</p:tagLst>
</file>

<file path=ppt/tags/tag10.xml><?xml version="1.0" encoding="utf-8"?>
<p:tagLst xmlns:p="http://schemas.openxmlformats.org/presentationml/2006/main">
  <p:tag name="PROBLEMREMARKTITLE" val="ProblemRemarkBoardTitle"/>
</p:tagLst>
</file>

<file path=ppt/tags/tag11.xml><?xml version="1.0" encoding="utf-8"?>
<p:tagLst xmlns:p="http://schemas.openxmlformats.org/presentationml/2006/main">
  <p:tag name="PROBLEMREMARKTITLE" val="ProblemRemarkBoardTitle"/>
</p:tagLst>
</file>

<file path=ppt/tags/tag12.xml><?xml version="1.0" encoding="utf-8"?>
<p:tagLst xmlns:p="http://schemas.openxmlformats.org/presentationml/2006/main">
  <p:tag name="PROBLEMREMARKTITLE" val="ProblemRemarkBoardTitle"/>
</p:tagLst>
</file>

<file path=ppt/tags/tag13.xml><?xml version="1.0" encoding="utf-8"?>
<p:tagLst xmlns:p="http://schemas.openxmlformats.org/presentationml/2006/main">
  <p:tag name="PROBLEMREMARKTITLE" val="ProblemRemarkBoardTitle"/>
</p:tagLst>
</file>

<file path=ppt/tags/tag14.xml><?xml version="1.0" encoding="utf-8"?>
<p:tagLst xmlns:p="http://schemas.openxmlformats.org/presentationml/2006/main">
  <p:tag name="PROBLEMREMARKTITLE" val="ProblemRemarkBoardTitle"/>
</p:tagLst>
</file>

<file path=ppt/tags/tag15.xml><?xml version="1.0" encoding="utf-8"?>
<p:tagLst xmlns:p="http://schemas.openxmlformats.org/presentationml/2006/main">
  <p:tag name="PROBLEMREMARKTITLE" val="ProblemRemarkBoardTitle"/>
</p:tagLst>
</file>

<file path=ppt/tags/tag16.xml><?xml version="1.0" encoding="utf-8"?>
<p:tagLst xmlns:p="http://schemas.openxmlformats.org/presentationml/2006/main">
  <p:tag name="PROBLEMREMARKTITLE" val="ProblemRemarkBoardTitle"/>
</p:tagLst>
</file>

<file path=ppt/tags/tag17.xml><?xml version="1.0" encoding="utf-8"?>
<p:tagLst xmlns:p="http://schemas.openxmlformats.org/presentationml/2006/main">
  <p:tag name="PROBLEMREMARKTITLE" val="ProblemRemarkBoardTitle"/>
</p:tagLst>
</file>

<file path=ppt/tags/tag18.xml><?xml version="1.0" encoding="utf-8"?>
<p:tagLst xmlns:p="http://schemas.openxmlformats.org/presentationml/2006/main">
  <p:tag name="PROBLEMREMARKTITLE" val="ProblemRemarkBoardTitle"/>
</p:tagLst>
</file>

<file path=ppt/tags/tag19.xml><?xml version="1.0" encoding="utf-8"?>
<p:tagLst xmlns:p="http://schemas.openxmlformats.org/presentationml/2006/main">
  <p:tag name="PROBLEMREMARKTITLE" val="ProblemRemarkBoardTitle"/>
</p:tagLst>
</file>

<file path=ppt/tags/tag2.xml><?xml version="1.0" encoding="utf-8"?>
<p:tagLst xmlns:p="http://schemas.openxmlformats.org/presentationml/2006/main">
  <p:tag name="RAINPROBLEM" val="ProblemSubmit"/>
  <p:tag name="RAINPROBLEMTYPE" val="ShortAnswer"/>
</p:tagLst>
</file>

<file path=ppt/tags/tag20.xml><?xml version="1.0" encoding="utf-8"?>
<p:tagLst xmlns:p="http://schemas.openxmlformats.org/presentationml/2006/main">
  <p:tag name="PROBLEMREMARKTITLE" val="ProblemRemarkBoardTitle"/>
</p:tagLst>
</file>

<file path=ppt/tags/tag21.xml><?xml version="1.0" encoding="utf-8"?>
<p:tagLst xmlns:p="http://schemas.openxmlformats.org/presentationml/2006/main">
  <p:tag name="PROBLEMREMARKTITLE" val="ProblemRemarkBoardTitle"/>
</p:tagLst>
</file>

<file path=ppt/tags/tag22.xml><?xml version="1.0" encoding="utf-8"?>
<p:tagLst xmlns:p="http://schemas.openxmlformats.org/presentationml/2006/main">
  <p:tag name="PROBLEMREMARKTITLE" val="ProblemRemarkBoardTitle"/>
</p:tagLst>
</file>

<file path=ppt/tags/tag23.xml><?xml version="1.0" encoding="utf-8"?>
<p:tagLst xmlns:p="http://schemas.openxmlformats.org/presentationml/2006/main">
  <p:tag name="PROBLEMREMARKTITLE" val="ProblemRemarkBoardTitle"/>
</p:tagLst>
</file>

<file path=ppt/tags/tag24.xml><?xml version="1.0" encoding="utf-8"?>
<p:tagLst xmlns:p="http://schemas.openxmlformats.org/presentationml/2006/main">
  <p:tag name="PROBLEMREMARKTITLE" val="ProblemRemarkBoardTitle"/>
</p:tagLst>
</file>

<file path=ppt/tags/tag25.xml><?xml version="1.0" encoding="utf-8"?>
<p:tagLst xmlns:p="http://schemas.openxmlformats.org/presentationml/2006/main">
  <p:tag name="PROBLEMREMARKTITLE" val="ProblemRemarkBoardTitle"/>
</p:tagLst>
</file>

<file path=ppt/tags/tag26.xml><?xml version="1.0" encoding="utf-8"?>
<p:tagLst xmlns:p="http://schemas.openxmlformats.org/presentationml/2006/main">
  <p:tag name="PROBLEMREMARKTITLE" val="ProblemRemarkBoardTitle"/>
</p:tagLst>
</file>

<file path=ppt/tags/tag27.xml><?xml version="1.0" encoding="utf-8"?>
<p:tagLst xmlns:p="http://schemas.openxmlformats.org/presentationml/2006/main">
  <p:tag name="RAINPROBLEMTYPE" val="ProblemTypeMarker"/>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PRODUCTVERSIONTIP" val="PRODUCTVERSIONTIP"/>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PROBLEMREMARKTITLE" val="ProblemRemarkBoardTitle"/>
</p:tagLst>
</file>

<file path=ppt/tags/tag33.xml><?xml version="1.0" encoding="utf-8"?>
<p:tagLst xmlns:p="http://schemas.openxmlformats.org/presentationml/2006/main">
  <p:tag name="PROBLEMREMARKTITLE" val="ProblemRemarkBoardTitle"/>
</p:tagLst>
</file>

<file path=ppt/tags/tag34.xml><?xml version="1.0" encoding="utf-8"?>
<p:tagLst xmlns:p="http://schemas.openxmlformats.org/presentationml/2006/main">
  <p:tag name="PROBLEMREMARKTITLE" val="ProblemRemarkBoardTitle"/>
</p:tagLst>
</file>

<file path=ppt/tags/tag35.xml><?xml version="1.0" encoding="utf-8"?>
<p:tagLst xmlns:p="http://schemas.openxmlformats.org/presentationml/2006/main">
  <p:tag name="PROBLEMREMARKTITLE" val="ProblemRemarkBoardTitle"/>
</p:tagLst>
</file>

<file path=ppt/tags/tag36.xml><?xml version="1.0" encoding="utf-8"?>
<p:tagLst xmlns:p="http://schemas.openxmlformats.org/presentationml/2006/main">
  <p:tag name="RAINPROBLEM" val="ProblemSetting"/>
  <p:tag name="RAINPROBLEMTYPE" val="ShortAnswer"/>
</p:tagLst>
</file>

<file path=ppt/tags/tag37.xml><?xml version="1.0" encoding="utf-8"?>
<p:tagLst xmlns:p="http://schemas.openxmlformats.org/presentationml/2006/main">
  <p:tag name="RAINPROBLEM" val="ShortAnswer"/>
  <p:tag name="PROBLEMSCORE" val="10.0"/>
  <p:tag name="PROBLEMVOICEALLOWED" val="True"/>
  <p:tag name="PROBLEMHASREMARK" val="True"/>
  <p:tag name="PROBLEMREMARK" val="1、在文学、艺术、科学领域&#13;2、反映一定的思想情感意志&#13;3、具有一定的表达形式&#13;4、具有独创性&#13;5、具有可复制性"/>
</p:tagLst>
</file>

<file path=ppt/tags/tag38.xml><?xml version="1.0" encoding="utf-8"?>
<p:tagLst xmlns:p="http://schemas.openxmlformats.org/presentationml/2006/main">
  <p:tag name="RAINPROBLEM" val="ProblemBody"/>
</p:tagLst>
</file>

<file path=ppt/tags/tag39.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RemarkBoard"/>
</p:tagLst>
</file>

<file path=ppt/tags/tag40.xml><?xml version="1.0" encoding="utf-8"?>
<p:tagLst xmlns:p="http://schemas.openxmlformats.org/presentationml/2006/main">
  <p:tag name="RAINPROBLEM" val="ProblemItem"/>
</p:tagLst>
</file>

<file path=ppt/tags/tag41.xml><?xml version="1.0" encoding="utf-8"?>
<p:tagLst xmlns:p="http://schemas.openxmlformats.org/presentationml/2006/main">
  <p:tag name="RAINPROBLEM" val="ProblemItem"/>
</p:tagLst>
</file>

<file path=ppt/tags/tag42.xml><?xml version="1.0" encoding="utf-8"?>
<p:tagLst xmlns:p="http://schemas.openxmlformats.org/presentationml/2006/main">
  <p:tag name="RAINPROBLEM" val="ProblemItem"/>
</p:tagLst>
</file>

<file path=ppt/tags/tag43.xml><?xml version="1.0" encoding="utf-8"?>
<p:tagLst xmlns:p="http://schemas.openxmlformats.org/presentationml/2006/main">
  <p:tag name="RAINPROBLEM" val="ProblemBullet"/>
  <p:tag name="RAINPROBLEMTYPE" val="MultipleChoice"/>
  <p:tag name="RAINBULLET" val="Wrong"/>
</p:tagLst>
</file>

<file path=ppt/tags/tag44.xml><?xml version="1.0" encoding="utf-8"?>
<p:tagLst xmlns:p="http://schemas.openxmlformats.org/presentationml/2006/main">
  <p:tag name="RAINPROBLEM" val="ProblemBullet"/>
  <p:tag name="RAINPROBLEMTYPE" val="MultipleChoice"/>
  <p:tag name="RAINBULLET" val="Correct"/>
</p:tagLst>
</file>

<file path=ppt/tags/tag45.xml><?xml version="1.0" encoding="utf-8"?>
<p:tagLst xmlns:p="http://schemas.openxmlformats.org/presentationml/2006/main">
  <p:tag name="RAINPROBLEM" val="ProblemBullet"/>
  <p:tag name="RAINPROBLEMTYPE" val="MultipleChoice"/>
  <p:tag name="RAINBULLET" val="Wrong"/>
</p:tagLst>
</file>

<file path=ppt/tags/tag46.xml><?xml version="1.0" encoding="utf-8"?>
<p:tagLst xmlns:p="http://schemas.openxmlformats.org/presentationml/2006/main">
  <p:tag name="RAINPROBLEM" val="ProblemBullet"/>
  <p:tag name="RAINPROBLEMTYPE" val="MultipleChoice"/>
  <p:tag name="RAINBULLET" val="Wrong"/>
</p:tagLst>
</file>

<file path=ppt/tags/tag47.xml><?xml version="1.0" encoding="utf-8"?>
<p:tagLst xmlns:p="http://schemas.openxmlformats.org/presentationml/2006/main">
  <p:tag name="RAINPROBLEM" val="ProblemSubmit"/>
  <p:tag name="RAINPROBLEMTYPE" val="MultipleChoice"/>
</p:tagLst>
</file>

<file path=ppt/tags/tag48.xml><?xml version="1.0" encoding="utf-8"?>
<p:tagLst xmlns:p="http://schemas.openxmlformats.org/presentationml/2006/main">
  <p:tag name="RAINPROBLEMTYPE" val="ProblemTypeMarker"/>
</p:tagLst>
</file>

<file path=ppt/tags/tag49.xml><?xml version="1.0" encoding="utf-8"?>
<p:tagLst xmlns:p="http://schemas.openxmlformats.org/presentationml/2006/main">
  <p:tag name="RAINPROBLEMTYPE" val="ProblemTypeMarker"/>
</p:tagLst>
</file>

<file path=ppt/tags/tag5.xml><?xml version="1.0" encoding="utf-8"?>
<p:tagLst xmlns:p="http://schemas.openxmlformats.org/presentationml/2006/main">
  <p:tag name="PROBLEMREMARKTITLE" val="ProblemRemarkBoardTip"/>
</p:tagLst>
</file>

<file path=ppt/tags/tag50.xml><?xml version="1.0" encoding="utf-8"?>
<p:tagLst xmlns:p="http://schemas.openxmlformats.org/presentationml/2006/main">
  <p:tag name="RAINPROBLEMTYPE" val="ProblemTypeMarker"/>
</p:tagLst>
</file>

<file path=ppt/tags/tag51.xml><?xml version="1.0" encoding="utf-8"?>
<p:tagLst xmlns:p="http://schemas.openxmlformats.org/presentationml/2006/main">
  <p:tag name="RAINPROBLEMTYPE" val="ProblemTypeMarker"/>
</p:tagLst>
</file>

<file path=ppt/tags/tag52.xml><?xml version="1.0" encoding="utf-8"?>
<p:tagLst xmlns:p="http://schemas.openxmlformats.org/presentationml/2006/main">
  <p:tag name="RAINPROBLEMTYPE" val="ProblemTypeMarker"/>
</p:tagLst>
</file>

<file path=ppt/tags/tag53.xml><?xml version="1.0" encoding="utf-8"?>
<p:tagLst xmlns:p="http://schemas.openxmlformats.org/presentationml/2006/main">
  <p:tag name="RAINPROBLEM" val="ProblemSetting"/>
  <p:tag name="RAINPROBLEMTYPE" val="MultipleChoice"/>
</p:tagLst>
</file>

<file path=ppt/tags/tag54.xml><?xml version="1.0" encoding="utf-8"?>
<p:tagLst xmlns:p="http://schemas.openxmlformats.org/presentationml/2006/main">
  <p:tag name="RAINPROBLEM" val="MultipleChoice"/>
  <p:tag name="PROBLEMSCORE" val="1.0"/>
  <p:tag name="PROBLEMHASREMARK" val="False"/>
</p:tagLst>
</file>

<file path=ppt/tags/tag55.xml><?xml version="1.0" encoding="utf-8"?>
<p:tagLst xmlns:p="http://schemas.openxmlformats.org/presentationml/2006/main">
  <p:tag name="RAINPROBLEM" val="ProblemBody"/>
</p:tagLst>
</file>

<file path=ppt/tags/tag56.xml><?xml version="1.0" encoding="utf-8"?>
<p:tagLst xmlns:p="http://schemas.openxmlformats.org/presentationml/2006/main">
  <p:tag name="RAINPROBLEM" val="ProblemItem"/>
</p:tagLst>
</file>

<file path=ppt/tags/tag57.xml><?xml version="1.0" encoding="utf-8"?>
<p:tagLst xmlns:p="http://schemas.openxmlformats.org/presentationml/2006/main">
  <p:tag name="RAINPROBLEM" val="ProblemItem"/>
</p:tagLst>
</file>

<file path=ppt/tags/tag58.xml><?xml version="1.0" encoding="utf-8"?>
<p:tagLst xmlns:p="http://schemas.openxmlformats.org/presentationml/2006/main">
  <p:tag name="RAINPROBLEM" val="ProblemItem"/>
</p:tagLst>
</file>

<file path=ppt/tags/tag59.xml><?xml version="1.0" encoding="utf-8"?>
<p:tagLst xmlns:p="http://schemas.openxmlformats.org/presentationml/2006/main">
  <p:tag name="RAINPROBLEM" val="ProblemItem"/>
</p:tagLst>
</file>

<file path=ppt/tags/tag6.xml><?xml version="1.0" encoding="utf-8"?>
<p:tagLst xmlns:p="http://schemas.openxmlformats.org/presentationml/2006/main">
  <p:tag name="RAINPROBLEM" val="ProblemRemark"/>
</p:tagLst>
</file>

<file path=ppt/tags/tag60.xml><?xml version="1.0" encoding="utf-8"?>
<p:tagLst xmlns:p="http://schemas.openxmlformats.org/presentationml/2006/main">
  <p:tag name="RAINPROBLEM" val="ProblemBullet"/>
  <p:tag name="RAINPROBLEMTYPE" val="MultipleChoice"/>
  <p:tag name="RAINBULLET" val="Correct"/>
</p:tagLst>
</file>

<file path=ppt/tags/tag61.xml><?xml version="1.0" encoding="utf-8"?>
<p:tagLst xmlns:p="http://schemas.openxmlformats.org/presentationml/2006/main">
  <p:tag name="RAINPROBLEM" val="ProblemBullet"/>
  <p:tag name="RAINPROBLEMTYPE" val="MultipleChoice"/>
  <p:tag name="RAINBULLET" val="Wrong"/>
</p:tagLst>
</file>

<file path=ppt/tags/tag62.xml><?xml version="1.0" encoding="utf-8"?>
<p:tagLst xmlns:p="http://schemas.openxmlformats.org/presentationml/2006/main">
  <p:tag name="RAINPROBLEM" val="ProblemBullet"/>
  <p:tag name="RAINPROBLEMTYPE" val="MultipleChoice"/>
  <p:tag name="RAINBULLET" val="Wrong"/>
</p:tagLst>
</file>

<file path=ppt/tags/tag63.xml><?xml version="1.0" encoding="utf-8"?>
<p:tagLst xmlns:p="http://schemas.openxmlformats.org/presentationml/2006/main">
  <p:tag name="RAINPROBLEM" val="ProblemBullet"/>
  <p:tag name="RAINPROBLEMTYPE" val="MultipleChoice"/>
  <p:tag name="RAINBULLET" val="Wrong"/>
</p:tagLst>
</file>

<file path=ppt/tags/tag64.xml><?xml version="1.0" encoding="utf-8"?>
<p:tagLst xmlns:p="http://schemas.openxmlformats.org/presentationml/2006/main">
  <p:tag name="RAINPROBLEM" val="ProblemSubmit"/>
  <p:tag name="RAINPROBLEMTYPE" val="MultipleChoice"/>
</p:tagLst>
</file>

<file path=ppt/tags/tag65.xml><?xml version="1.0" encoding="utf-8"?>
<p:tagLst xmlns:p="http://schemas.openxmlformats.org/presentationml/2006/main">
  <p:tag name="RAINPROBLEMTYPE" val="ProblemTypeMarker"/>
</p:tagLst>
</file>

<file path=ppt/tags/tag66.xml><?xml version="1.0" encoding="utf-8"?>
<p:tagLst xmlns:p="http://schemas.openxmlformats.org/presentationml/2006/main">
  <p:tag name="RAINPROBLEMTYPE" val="ProblemTypeMarker"/>
</p:tagLst>
</file>

<file path=ppt/tags/tag67.xml><?xml version="1.0" encoding="utf-8"?>
<p:tagLst xmlns:p="http://schemas.openxmlformats.org/presentationml/2006/main">
  <p:tag name="RAINPROBLEMTYPE" val="ProblemTypeMarker"/>
</p:tagLst>
</file>

<file path=ppt/tags/tag68.xml><?xml version="1.0" encoding="utf-8"?>
<p:tagLst xmlns:p="http://schemas.openxmlformats.org/presentationml/2006/main">
  <p:tag name="RAINPROBLEMTYPE" val="ProblemTypeMarker"/>
</p:tagLst>
</file>

<file path=ppt/tags/tag69.xml><?xml version="1.0" encoding="utf-8"?>
<p:tagLst xmlns:p="http://schemas.openxmlformats.org/presentationml/2006/main">
  <p:tag name="RAINPROBLEMTYPE" val="ProblemTypeMarker"/>
</p:tagLst>
</file>

<file path=ppt/tags/tag7.xml><?xml version="1.0" encoding="utf-8"?>
<p:tagLst xmlns:p="http://schemas.openxmlformats.org/presentationml/2006/main">
  <p:tag name="PROBLEMREMARKTITLE" val="ProblemRemarkBoardTitle"/>
</p:tagLst>
</file>

<file path=ppt/tags/tag70.xml><?xml version="1.0" encoding="utf-8"?>
<p:tagLst xmlns:p="http://schemas.openxmlformats.org/presentationml/2006/main">
  <p:tag name="RAINPROBLEM" val="ProblemSetting"/>
  <p:tag name="RAINPROBLEMTYPE" val="MultipleChoice"/>
</p:tagLst>
</file>

<file path=ppt/tags/tag71.xml><?xml version="1.0" encoding="utf-8"?>
<p:tagLst xmlns:p="http://schemas.openxmlformats.org/presentationml/2006/main">
  <p:tag name="RAINPROBLEM" val="MultipleChoice"/>
  <p:tag name="PROBLEMSCORE" val="1.0"/>
</p:tagLst>
</file>

<file path=ppt/tags/tag8.xml><?xml version="1.0" encoding="utf-8"?>
<p:tagLst xmlns:p="http://schemas.openxmlformats.org/presentationml/2006/main">
  <p:tag name="PROBLEMREMARKTITLE" val="ProblemRemarkBoardTitle"/>
</p:tagLst>
</file>

<file path=ppt/tags/tag9.xml><?xml version="1.0" encoding="utf-8"?>
<p:tagLst xmlns:p="http://schemas.openxmlformats.org/presentationml/2006/main">
  <p:tag name="PROBLEMREMARKTITLE" val="ProblemRemarkBoardTitle"/>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a:bodyPr>
      <a:lstStyle>
        <a:defPPr marL="0" indent="0" algn="l" defTabSz="342900" fontAlgn="base">
          <a:lnSpc>
            <a:spcPct val="150000"/>
          </a:lnSpc>
          <a:spcBef>
            <a:spcPct val="20000"/>
          </a:spcBef>
          <a:spcAft>
            <a:spcPct val="0"/>
          </a:spcAft>
          <a:buNone/>
          <a:defRPr sz="2400" b="1" dirty="0" smtClean="0">
            <a:latin typeface="楷体" panose="02010609060101010101" pitchFamily="49" charset="-122"/>
            <a:ea typeface="楷体" panose="02010609060101010101" pitchFamily="49"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8704</Words>
  <Application>WPS 演示</Application>
  <PresentationFormat>全屏显示(4:3)</PresentationFormat>
  <Paragraphs>629</Paragraphs>
  <Slides>73</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73</vt:i4>
      </vt:variant>
    </vt:vector>
  </HeadingPairs>
  <TitlesOfParts>
    <vt:vector size="103" baseType="lpstr">
      <vt:lpstr>Arial</vt:lpstr>
      <vt:lpstr>方正书宋_GBK</vt:lpstr>
      <vt:lpstr>Wingdings</vt:lpstr>
      <vt:lpstr>楷体</vt:lpstr>
      <vt:lpstr>汉仪楷体KW</vt:lpstr>
      <vt:lpstr>黑体</vt:lpstr>
      <vt:lpstr>汉仪中黑KW</vt:lpstr>
      <vt:lpstr>幼圆</vt:lpstr>
      <vt:lpstr>华文楷体</vt:lpstr>
      <vt:lpstr>宋体</vt:lpstr>
      <vt:lpstr>Wingdings</vt:lpstr>
      <vt:lpstr>微软雅黑</vt:lpstr>
      <vt:lpstr>华文宋体</vt:lpstr>
      <vt:lpstr>Times New Roman</vt:lpstr>
      <vt:lpstr>华文行楷</vt:lpstr>
      <vt:lpstr>行楷-简</vt:lpstr>
      <vt:lpstr>汉仪旗黑KW</vt:lpstr>
      <vt:lpstr>等线</vt:lpstr>
      <vt:lpstr>汉仪书宋二KW</vt:lpstr>
      <vt:lpstr>Calibri</vt:lpstr>
      <vt:lpstr>MS PGothic</vt:lpstr>
      <vt:lpstr>楷体_GB2312</vt:lpstr>
      <vt:lpstr>Calibri Light</vt:lpstr>
      <vt:lpstr>Helvetica Neue</vt:lpstr>
      <vt:lpstr>宋体</vt:lpstr>
      <vt:lpstr>Arial Unicode MS</vt:lpstr>
      <vt:lpstr>汉仪中等线KW</vt:lpstr>
      <vt:lpstr>冬青黑体简体中文</vt:lpstr>
      <vt:lpstr>等线 Light</vt:lpstr>
      <vt:lpstr>Office 主题​​</vt:lpstr>
      <vt:lpstr>第二章    著作权法保护对象</vt:lpstr>
      <vt:lpstr>第一节  作品概念及其构成要件</vt:lpstr>
      <vt:lpstr>引子：作品定义演变</vt:lpstr>
      <vt:lpstr>一、文学艺术和科学领域</vt:lpstr>
      <vt:lpstr>二、智力成果</vt:lpstr>
      <vt:lpstr>三、以一定形式表现</vt:lpstr>
      <vt:lpstr>PowerPoint 演示文稿</vt:lpstr>
      <vt:lpstr>PowerPoint 演示文稿</vt:lpstr>
      <vt:lpstr>PowerPoint 演示文稿</vt:lpstr>
      <vt:lpstr>讨论：琼瑶 V. 于正</vt:lpstr>
      <vt:lpstr>PowerPoint 演示文稿</vt:lpstr>
      <vt:lpstr>PowerPoint 演示文稿</vt:lpstr>
      <vt:lpstr>PowerPoint 演示文稿</vt:lpstr>
      <vt:lpstr>五、独创性</vt:lpstr>
      <vt:lpstr>PowerPoint 演示文稿</vt:lpstr>
      <vt:lpstr>PowerPoint 演示文稿</vt:lpstr>
      <vt:lpstr>PowerPoint 演示文稿</vt:lpstr>
      <vt:lpstr>1、独立性（independent &amp; Eigenstaendigkeit）</vt:lpstr>
      <vt:lpstr>思考</vt:lpstr>
      <vt:lpstr>案例讨论（指导案例81号）：历史题材实质相似</vt:lpstr>
      <vt:lpstr>案例讨论（指导案例81号）：历史题材实质相似</vt:lpstr>
      <vt:lpstr>案例讨论（指导案例81号）：历史题材实质相似</vt:lpstr>
      <vt:lpstr>PowerPoint 演示文稿</vt:lpstr>
      <vt:lpstr>案例讨论（2018最高院10大案例：（2018）京0491民初1号）</vt:lpstr>
      <vt:lpstr>案例讨论（2018最高院10大案例：（2018）京0491民初1号）</vt:lpstr>
      <vt:lpstr>（六）不予考虑的因素</vt:lpstr>
      <vt:lpstr>PowerPoint 演示文稿</vt:lpstr>
      <vt:lpstr>PowerPoint 演示文稿</vt:lpstr>
      <vt:lpstr>PowerPoint 演示文稿</vt:lpstr>
      <vt:lpstr>PowerPoint 演示文稿</vt:lpstr>
      <vt:lpstr>PowerPoint 演示文稿</vt:lpstr>
      <vt:lpstr>（一）作品与素材</vt:lpstr>
      <vt:lpstr>PowerPoint 演示文稿</vt:lpstr>
      <vt:lpstr>PowerPoint 演示文稿</vt:lpstr>
      <vt:lpstr>PowerPoint 演示文稿</vt:lpstr>
      <vt:lpstr>故乡 　　　—施云 故乡真小 小得只盛得下 两个字</vt:lpstr>
      <vt:lpstr>著作权问题：脱离了具体故事情节的人物名称、人物关系、性格特征的单纯要素，往往难以构成具体的表达。《此间的少年》并没有将情节建立在金庸作品的基础上，基本没有提及、重述或以其他方式利用金庸作品的具体情节。且存在部分人物的性格特征缺失，部分人物的性格特征、人物关系及相应故事情节与金庸作品截然不同，情节所展开的具体内容和表达的意义并不相同。</vt:lpstr>
      <vt:lpstr>不正当竞争问题：杨治的作品《此间的少年》借助金庸作品整体已经形成的市场号召力与吸引力提高新作的声誉，可以轻而易举地吸引到大量熟知金庸作品的读者，并通过北京联合、北京精典的出版发行行为获得经济利益，客观上增强了自己的竞争优势，同时挤占了查良镛使用其作品元素发展新作品的市场空间，夺取了本该由查良镛所享有的商业利益。</vt:lpstr>
      <vt:lpstr>第二节  作品类型</vt:lpstr>
      <vt:lpstr>一、一般作品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二、特殊作品</vt:lpstr>
      <vt:lpstr>PowerPoint 演示文稿</vt:lpstr>
      <vt:lpstr>PowerPoint 演示文稿</vt:lpstr>
      <vt:lpstr>PowerPoint 演示文稿</vt:lpstr>
      <vt:lpstr>PowerPoint 演示文稿</vt:lpstr>
      <vt:lpstr>PowerPoint 演示文稿</vt:lpstr>
      <vt:lpstr>案例讨论（指导案例80号）：民间文学艺术衍生作品</vt:lpstr>
      <vt:lpstr>PowerPoint 演示文稿</vt:lpstr>
      <vt:lpstr>案例讨论（指导案例80号）：民间文学艺术衍生作品</vt:lpstr>
      <vt:lpstr>案例讨论（指导案例80号）：民间文学艺术衍生作品</vt:lpstr>
      <vt:lpstr>PowerPoint 演示文稿</vt:lpstr>
      <vt:lpstr>第三节  不受著作权法保护的对象</vt:lpstr>
      <vt:lpstr>PowerPoint 演示文稿</vt:lpstr>
      <vt:lpstr>PowerPoint 演示文稿</vt:lpstr>
      <vt:lpstr>PowerPoint 演示文稿</vt:lpstr>
      <vt:lpstr>讨     论</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中国特色知识产权法学创新团队</dc:title>
  <dc:creator>yu FU</dc:creator>
  <cp:lastModifiedBy>apple</cp:lastModifiedBy>
  <cp:revision>626</cp:revision>
  <dcterms:created xsi:type="dcterms:W3CDTF">2021-03-15T05:30:23Z</dcterms:created>
  <dcterms:modified xsi:type="dcterms:W3CDTF">2021-03-15T05:30:23Z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ies>
</file>